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6" r:id="rId20"/>
    <p:sldId id="277" r:id="rId21"/>
    <p:sldId id="278" r:id="rId22"/>
    <p:sldId id="275" r:id="rId23"/>
    <p:sldId id="279" r:id="rId24"/>
    <p:sldId id="28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1230"/>
    <a:srgbClr val="BE6D78"/>
    <a:srgbClr val="9AA2A3"/>
    <a:srgbClr val="ABB3B3"/>
    <a:srgbClr val="D7E1E1"/>
    <a:srgbClr val="019C5B"/>
    <a:srgbClr val="FFFFFF"/>
    <a:srgbClr val="FBD044"/>
    <a:srgbClr val="FA1B2C"/>
    <a:srgbClr val="F2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5706" autoAdjust="0"/>
  </p:normalViewPr>
  <p:slideViewPr>
    <p:cSldViewPr snapToGrid="0">
      <p:cViewPr varScale="1">
        <p:scale>
          <a:sx n="91" d="100"/>
          <a:sy n="91" d="100"/>
        </p:scale>
        <p:origin x="32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JAN PAUL" userId="b2c6c7f933b7856e" providerId="LiveId" clId="{B7A3F232-BE61-404E-9050-6F8035209449}"/>
    <pc:docChg chg="modSld">
      <pc:chgData name="ANJAN PAUL" userId="b2c6c7f933b7856e" providerId="LiveId" clId="{B7A3F232-BE61-404E-9050-6F8035209449}" dt="2025-10-15T07:05:08.048" v="73" actId="20577"/>
      <pc:docMkLst>
        <pc:docMk/>
      </pc:docMkLst>
      <pc:sldChg chg="modSp mod">
        <pc:chgData name="ANJAN PAUL" userId="b2c6c7f933b7856e" providerId="LiveId" clId="{B7A3F232-BE61-404E-9050-6F8035209449}" dt="2025-10-14T12:14:37.292" v="0" actId="2711"/>
        <pc:sldMkLst>
          <pc:docMk/>
          <pc:sldMk cId="1943271634" sldId="269"/>
        </pc:sldMkLst>
        <pc:spChg chg="mod">
          <ac:chgData name="ANJAN PAUL" userId="b2c6c7f933b7856e" providerId="LiveId" clId="{B7A3F232-BE61-404E-9050-6F8035209449}" dt="2025-10-14T12:14:37.292" v="0" actId="2711"/>
          <ac:spMkLst>
            <pc:docMk/>
            <pc:sldMk cId="1943271634" sldId="269"/>
            <ac:spMk id="37" creationId="{02AA5A58-5242-4FCF-AB94-B8E05C2FD93F}"/>
          </ac:spMkLst>
        </pc:spChg>
      </pc:sldChg>
      <pc:sldChg chg="modSp mod">
        <pc:chgData name="ANJAN PAUL" userId="b2c6c7f933b7856e" providerId="LiveId" clId="{B7A3F232-BE61-404E-9050-6F8035209449}" dt="2025-10-15T07:05:08.048" v="73" actId="20577"/>
        <pc:sldMkLst>
          <pc:docMk/>
          <pc:sldMk cId="4235879312" sldId="272"/>
        </pc:sldMkLst>
        <pc:spChg chg="mod">
          <ac:chgData name="ANJAN PAUL" userId="b2c6c7f933b7856e" providerId="LiveId" clId="{B7A3F232-BE61-404E-9050-6F8035209449}" dt="2025-10-15T07:05:08.048" v="73" actId="20577"/>
          <ac:spMkLst>
            <pc:docMk/>
            <pc:sldMk cId="4235879312" sldId="272"/>
            <ac:spMk id="36" creationId="{BF32A6F3-9F75-9258-7713-69A054E15EA1}"/>
          </ac:spMkLst>
        </pc:spChg>
      </pc:sldChg>
      <pc:sldChg chg="modSp mod">
        <pc:chgData name="ANJAN PAUL" userId="b2c6c7f933b7856e" providerId="LiveId" clId="{B7A3F232-BE61-404E-9050-6F8035209449}" dt="2025-10-14T12:28:55.505" v="29" actId="20577"/>
        <pc:sldMkLst>
          <pc:docMk/>
          <pc:sldMk cId="2226341083" sldId="280"/>
        </pc:sldMkLst>
        <pc:spChg chg="mod">
          <ac:chgData name="ANJAN PAUL" userId="b2c6c7f933b7856e" providerId="LiveId" clId="{B7A3F232-BE61-404E-9050-6F8035209449}" dt="2025-10-14T12:19:39.455" v="3" actId="1036"/>
          <ac:spMkLst>
            <pc:docMk/>
            <pc:sldMk cId="2226341083" sldId="280"/>
            <ac:spMk id="9" creationId="{888DA469-7239-540C-6EE3-876354FC150B}"/>
          </ac:spMkLst>
        </pc:spChg>
        <pc:spChg chg="mod">
          <ac:chgData name="ANJAN PAUL" userId="b2c6c7f933b7856e" providerId="LiveId" clId="{B7A3F232-BE61-404E-9050-6F8035209449}" dt="2025-10-14T12:28:55.505" v="29" actId="20577"/>
          <ac:spMkLst>
            <pc:docMk/>
            <pc:sldMk cId="2226341083" sldId="280"/>
            <ac:spMk id="32" creationId="{82D204A7-6A93-7EF7-2201-8DAF38D30D8A}"/>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3B13BB-BCB2-4F48-856A-C71027C689BA}"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67B35AA9-462F-461E-8C3A-E84BC1D1430C}">
      <dgm:prSet/>
      <dgm:spPr>
        <a:solidFill>
          <a:schemeClr val="accent1">
            <a:hueOff val="0"/>
            <a:satOff val="0"/>
            <a:lumOff val="0"/>
          </a:schemeClr>
        </a:solidFill>
        <a:ln cap="rnd">
          <a:solidFill>
            <a:srgbClr val="461230"/>
          </a:solidFill>
        </a:ln>
      </dgm:spPr>
      <dgm:t>
        <a:bodyPr/>
        <a:lstStyle/>
        <a:p>
          <a:r>
            <a:rPr lang="en-IN" dirty="0"/>
            <a:t>  </a:t>
          </a:r>
          <a:r>
            <a:rPr lang="en-IN" b="1" dirty="0"/>
            <a:t>Kaggle</a:t>
          </a:r>
          <a:r>
            <a:rPr lang="en-IN" dirty="0"/>
            <a:t>: Data Download Using API</a:t>
          </a:r>
          <a:endParaRPr lang="en-US" dirty="0"/>
        </a:p>
      </dgm:t>
    </dgm:pt>
    <dgm:pt modelId="{8A98D9C8-46ED-4793-B5F1-9D09C8335F18}" type="parTrans" cxnId="{C493F270-FF01-4387-A84D-EBEF25973DA6}">
      <dgm:prSet/>
      <dgm:spPr/>
      <dgm:t>
        <a:bodyPr/>
        <a:lstStyle/>
        <a:p>
          <a:endParaRPr lang="en-US"/>
        </a:p>
      </dgm:t>
    </dgm:pt>
    <dgm:pt modelId="{560A9233-1D29-48F0-9445-96127EE169D4}" type="sibTrans" cxnId="{C493F270-FF01-4387-A84D-EBEF25973DA6}">
      <dgm:prSet/>
      <dgm:spPr/>
      <dgm:t>
        <a:bodyPr/>
        <a:lstStyle/>
        <a:p>
          <a:endParaRPr lang="en-US"/>
        </a:p>
      </dgm:t>
    </dgm:pt>
    <dgm:pt modelId="{A96F37A9-D91F-43D9-85B4-DDCD6C951E0D}">
      <dgm:prSet/>
      <dgm:spPr>
        <a:solidFill>
          <a:schemeClr val="accent1">
            <a:hueOff val="0"/>
            <a:satOff val="0"/>
            <a:lumOff val="0"/>
            <a:alpha val="90000"/>
          </a:schemeClr>
        </a:solidFill>
        <a:ln>
          <a:solidFill>
            <a:srgbClr val="461230"/>
          </a:solidFill>
        </a:ln>
      </dgm:spPr>
      <dgm:t>
        <a:bodyPr/>
        <a:lstStyle/>
        <a:p>
          <a:r>
            <a:rPr lang="en-IN" dirty="0"/>
            <a:t> </a:t>
          </a:r>
          <a:r>
            <a:rPr lang="en-IN" b="1" dirty="0"/>
            <a:t>MySQL Workbench</a:t>
          </a:r>
          <a:r>
            <a:rPr lang="en-IN" dirty="0"/>
            <a:t>: SQL Database</a:t>
          </a:r>
          <a:endParaRPr lang="en-US" dirty="0"/>
        </a:p>
      </dgm:t>
    </dgm:pt>
    <dgm:pt modelId="{0EBB603A-1C64-47E3-BCAB-338D145225EC}" type="parTrans" cxnId="{4F19CF0D-A843-42BE-A45C-776A7D7AE5B8}">
      <dgm:prSet/>
      <dgm:spPr/>
      <dgm:t>
        <a:bodyPr/>
        <a:lstStyle/>
        <a:p>
          <a:endParaRPr lang="en-US"/>
        </a:p>
      </dgm:t>
    </dgm:pt>
    <dgm:pt modelId="{795C7578-B9D6-48FB-904D-E0FE7C6EEEEF}" type="sibTrans" cxnId="{4F19CF0D-A843-42BE-A45C-776A7D7AE5B8}">
      <dgm:prSet/>
      <dgm:spPr/>
      <dgm:t>
        <a:bodyPr/>
        <a:lstStyle/>
        <a:p>
          <a:endParaRPr lang="en-US"/>
        </a:p>
      </dgm:t>
    </dgm:pt>
    <dgm:pt modelId="{8A22BDC0-3858-45DD-AAE7-5F0810FF023E}">
      <dgm:prSet/>
      <dgm:spPr>
        <a:solidFill>
          <a:schemeClr val="accent1">
            <a:hueOff val="0"/>
            <a:satOff val="0"/>
            <a:lumOff val="0"/>
            <a:alpha val="90000"/>
          </a:schemeClr>
        </a:solidFill>
        <a:ln>
          <a:solidFill>
            <a:srgbClr val="461230"/>
          </a:solidFill>
        </a:ln>
      </dgm:spPr>
      <dgm:t>
        <a:bodyPr/>
        <a:lstStyle/>
        <a:p>
          <a:r>
            <a:rPr lang="en-IN" dirty="0"/>
            <a:t>  </a:t>
          </a:r>
          <a:r>
            <a:rPr lang="en-IN" b="1" dirty="0"/>
            <a:t>Power Query Editor</a:t>
          </a:r>
          <a:r>
            <a:rPr lang="en-IN" dirty="0"/>
            <a:t>: Power BI</a:t>
          </a:r>
          <a:endParaRPr lang="en-US" dirty="0"/>
        </a:p>
      </dgm:t>
    </dgm:pt>
    <dgm:pt modelId="{F3AA1E55-B793-4E3A-9DFF-C7EAE8F6E412}" type="parTrans" cxnId="{6907D12C-FF12-4D94-815E-0751C9F3BC41}">
      <dgm:prSet/>
      <dgm:spPr/>
      <dgm:t>
        <a:bodyPr/>
        <a:lstStyle/>
        <a:p>
          <a:endParaRPr lang="en-US"/>
        </a:p>
      </dgm:t>
    </dgm:pt>
    <dgm:pt modelId="{4D8BE67F-6EB7-4FB8-B107-5D50A52EF1F9}" type="sibTrans" cxnId="{6907D12C-FF12-4D94-815E-0751C9F3BC41}">
      <dgm:prSet/>
      <dgm:spPr/>
      <dgm:t>
        <a:bodyPr/>
        <a:lstStyle/>
        <a:p>
          <a:endParaRPr lang="en-US"/>
        </a:p>
      </dgm:t>
    </dgm:pt>
    <dgm:pt modelId="{C2DD9AF6-9DD0-49F0-A33E-FF8FAF20639F}">
      <dgm:prSet/>
      <dgm:spPr>
        <a:solidFill>
          <a:schemeClr val="accent1">
            <a:hueOff val="0"/>
            <a:satOff val="0"/>
            <a:lumOff val="0"/>
            <a:alpha val="90000"/>
          </a:schemeClr>
        </a:solidFill>
        <a:ln>
          <a:solidFill>
            <a:srgbClr val="461230"/>
          </a:solidFill>
        </a:ln>
      </dgm:spPr>
      <dgm:t>
        <a:bodyPr/>
        <a:lstStyle/>
        <a:p>
          <a:r>
            <a:rPr lang="en-IN" b="1" dirty="0"/>
            <a:t>Power BI Desktop</a:t>
          </a:r>
          <a:r>
            <a:rPr lang="en-IN" dirty="0"/>
            <a:t>: Dashboard Creation</a:t>
          </a:r>
          <a:endParaRPr lang="en-US" dirty="0"/>
        </a:p>
      </dgm:t>
    </dgm:pt>
    <dgm:pt modelId="{E39BAB79-0562-4BEF-8B56-849FC19BF3D7}" type="parTrans" cxnId="{F77E5670-6FEF-4E54-B8B5-2817D66962AE}">
      <dgm:prSet/>
      <dgm:spPr/>
      <dgm:t>
        <a:bodyPr/>
        <a:lstStyle/>
        <a:p>
          <a:endParaRPr lang="en-US"/>
        </a:p>
      </dgm:t>
    </dgm:pt>
    <dgm:pt modelId="{8B484B57-17FD-40FF-A9B6-FD536AAB03EB}" type="sibTrans" cxnId="{F77E5670-6FEF-4E54-B8B5-2817D66962AE}">
      <dgm:prSet/>
      <dgm:spPr/>
      <dgm:t>
        <a:bodyPr/>
        <a:lstStyle/>
        <a:p>
          <a:endParaRPr lang="en-US"/>
        </a:p>
      </dgm:t>
    </dgm:pt>
    <dgm:pt modelId="{5AD91065-FD82-4C87-A7B1-AB66DD1F0CC8}" type="pres">
      <dgm:prSet presAssocID="{3E3B13BB-BCB2-4F48-856A-C71027C689BA}" presName="Name0" presStyleCnt="0">
        <dgm:presLayoutVars>
          <dgm:chMax val="7"/>
          <dgm:chPref val="7"/>
          <dgm:dir/>
        </dgm:presLayoutVars>
      </dgm:prSet>
      <dgm:spPr/>
    </dgm:pt>
    <dgm:pt modelId="{9F9EDC25-15DB-4C61-8649-C3740CBF2328}" type="pres">
      <dgm:prSet presAssocID="{3E3B13BB-BCB2-4F48-856A-C71027C689BA}" presName="Name1" presStyleCnt="0"/>
      <dgm:spPr/>
    </dgm:pt>
    <dgm:pt modelId="{356B047B-0F01-415C-929B-9C918F7B8885}" type="pres">
      <dgm:prSet presAssocID="{3E3B13BB-BCB2-4F48-856A-C71027C689BA}" presName="cycle" presStyleCnt="0"/>
      <dgm:spPr/>
    </dgm:pt>
    <dgm:pt modelId="{A3A2349D-88D2-409B-800D-C33C6A6BB071}" type="pres">
      <dgm:prSet presAssocID="{3E3B13BB-BCB2-4F48-856A-C71027C689BA}" presName="srcNode" presStyleLbl="node1" presStyleIdx="0" presStyleCnt="4"/>
      <dgm:spPr/>
    </dgm:pt>
    <dgm:pt modelId="{B94D5811-8A43-4679-A0CB-CA37881132F3}" type="pres">
      <dgm:prSet presAssocID="{3E3B13BB-BCB2-4F48-856A-C71027C689BA}" presName="conn" presStyleLbl="parChTrans1D2" presStyleIdx="0" presStyleCnt="1"/>
      <dgm:spPr/>
    </dgm:pt>
    <dgm:pt modelId="{F73EF7FF-3612-4AD3-A9C0-8BE7DFB4B9C7}" type="pres">
      <dgm:prSet presAssocID="{3E3B13BB-BCB2-4F48-856A-C71027C689BA}" presName="extraNode" presStyleLbl="node1" presStyleIdx="0" presStyleCnt="4"/>
      <dgm:spPr/>
    </dgm:pt>
    <dgm:pt modelId="{E51D7741-0EDC-491E-8B19-8B4164DCDA1D}" type="pres">
      <dgm:prSet presAssocID="{3E3B13BB-BCB2-4F48-856A-C71027C689BA}" presName="dstNode" presStyleLbl="node1" presStyleIdx="0" presStyleCnt="4"/>
      <dgm:spPr/>
    </dgm:pt>
    <dgm:pt modelId="{BFB79F8B-3AAB-4780-8D60-BF3888A1ACE6}" type="pres">
      <dgm:prSet presAssocID="{67B35AA9-462F-461E-8C3A-E84BC1D1430C}" presName="text_1" presStyleLbl="node1" presStyleIdx="0" presStyleCnt="4" custAng="0">
        <dgm:presLayoutVars>
          <dgm:bulletEnabled val="1"/>
        </dgm:presLayoutVars>
      </dgm:prSet>
      <dgm:spPr/>
    </dgm:pt>
    <dgm:pt modelId="{14F47C4B-8200-456B-93F0-F41322102A14}" type="pres">
      <dgm:prSet presAssocID="{67B35AA9-462F-461E-8C3A-E84BC1D1430C}" presName="accent_1" presStyleCnt="0"/>
      <dgm:spPr/>
    </dgm:pt>
    <dgm:pt modelId="{14FD00D2-128B-4F99-B290-731098415D94}" type="pres">
      <dgm:prSet presAssocID="{67B35AA9-462F-461E-8C3A-E84BC1D1430C}" presName="accentRepeatNode" presStyleLbl="solidFgAcc1" presStyleIdx="0" presStyleCnt="4"/>
      <dgm:spPr/>
    </dgm:pt>
    <dgm:pt modelId="{D0F68AD5-7638-44B5-9D03-107DEBBBC29B}" type="pres">
      <dgm:prSet presAssocID="{A96F37A9-D91F-43D9-85B4-DDCD6C951E0D}" presName="text_2" presStyleLbl="node1" presStyleIdx="1" presStyleCnt="4">
        <dgm:presLayoutVars>
          <dgm:bulletEnabled val="1"/>
        </dgm:presLayoutVars>
      </dgm:prSet>
      <dgm:spPr/>
    </dgm:pt>
    <dgm:pt modelId="{CE90B741-2999-4FE6-A56F-3E445F26A99E}" type="pres">
      <dgm:prSet presAssocID="{A96F37A9-D91F-43D9-85B4-DDCD6C951E0D}" presName="accent_2" presStyleCnt="0"/>
      <dgm:spPr/>
    </dgm:pt>
    <dgm:pt modelId="{1CE42E2C-7A8A-4131-89FD-3393017B2482}" type="pres">
      <dgm:prSet presAssocID="{A96F37A9-D91F-43D9-85B4-DDCD6C951E0D}" presName="accentRepeatNode" presStyleLbl="solidFgAcc1" presStyleIdx="1" presStyleCnt="4"/>
      <dgm:spPr/>
    </dgm:pt>
    <dgm:pt modelId="{3214EBE3-363E-4700-80AD-481B7B84BF18}" type="pres">
      <dgm:prSet presAssocID="{8A22BDC0-3858-45DD-AAE7-5F0810FF023E}" presName="text_3" presStyleLbl="node1" presStyleIdx="2" presStyleCnt="4">
        <dgm:presLayoutVars>
          <dgm:bulletEnabled val="1"/>
        </dgm:presLayoutVars>
      </dgm:prSet>
      <dgm:spPr/>
    </dgm:pt>
    <dgm:pt modelId="{BAFFC9A9-C82C-4940-959C-2FBA3FE91112}" type="pres">
      <dgm:prSet presAssocID="{8A22BDC0-3858-45DD-AAE7-5F0810FF023E}" presName="accent_3" presStyleCnt="0"/>
      <dgm:spPr/>
    </dgm:pt>
    <dgm:pt modelId="{99E2B932-3468-4DE7-9BAC-31E6A6A009B1}" type="pres">
      <dgm:prSet presAssocID="{8A22BDC0-3858-45DD-AAE7-5F0810FF023E}" presName="accentRepeatNode" presStyleLbl="solidFgAcc1" presStyleIdx="2" presStyleCnt="4"/>
      <dgm:spPr>
        <a:ln cmpd="dbl"/>
      </dgm:spPr>
    </dgm:pt>
    <dgm:pt modelId="{4A724350-7F00-44A5-BB90-2867DB396D48}" type="pres">
      <dgm:prSet presAssocID="{C2DD9AF6-9DD0-49F0-A33E-FF8FAF20639F}" presName="text_4" presStyleLbl="node1" presStyleIdx="3" presStyleCnt="4">
        <dgm:presLayoutVars>
          <dgm:bulletEnabled val="1"/>
        </dgm:presLayoutVars>
      </dgm:prSet>
      <dgm:spPr/>
    </dgm:pt>
    <dgm:pt modelId="{00875BB9-4339-44EE-837C-9CB2F61684A2}" type="pres">
      <dgm:prSet presAssocID="{C2DD9AF6-9DD0-49F0-A33E-FF8FAF20639F}" presName="accent_4" presStyleCnt="0"/>
      <dgm:spPr/>
    </dgm:pt>
    <dgm:pt modelId="{2754A7B4-E1DA-4FEA-988F-907EC12EDB58}" type="pres">
      <dgm:prSet presAssocID="{C2DD9AF6-9DD0-49F0-A33E-FF8FAF20639F}" presName="accentRepeatNode" presStyleLbl="solidFgAcc1" presStyleIdx="3" presStyleCnt="4"/>
      <dgm:spPr/>
    </dgm:pt>
  </dgm:ptLst>
  <dgm:cxnLst>
    <dgm:cxn modelId="{4F19CF0D-A843-42BE-A45C-776A7D7AE5B8}" srcId="{3E3B13BB-BCB2-4F48-856A-C71027C689BA}" destId="{A96F37A9-D91F-43D9-85B4-DDCD6C951E0D}" srcOrd="1" destOrd="0" parTransId="{0EBB603A-1C64-47E3-BCAB-338D145225EC}" sibTransId="{795C7578-B9D6-48FB-904D-E0FE7C6EEEEF}"/>
    <dgm:cxn modelId="{07FE1820-1289-4653-B15A-BA232A9BA3FC}" type="presOf" srcId="{3E3B13BB-BCB2-4F48-856A-C71027C689BA}" destId="{5AD91065-FD82-4C87-A7B1-AB66DD1F0CC8}" srcOrd="0" destOrd="0" presId="urn:microsoft.com/office/officeart/2008/layout/VerticalCurvedList"/>
    <dgm:cxn modelId="{6907D12C-FF12-4D94-815E-0751C9F3BC41}" srcId="{3E3B13BB-BCB2-4F48-856A-C71027C689BA}" destId="{8A22BDC0-3858-45DD-AAE7-5F0810FF023E}" srcOrd="2" destOrd="0" parTransId="{F3AA1E55-B793-4E3A-9DFF-C7EAE8F6E412}" sibTransId="{4D8BE67F-6EB7-4FB8-B107-5D50A52EF1F9}"/>
    <dgm:cxn modelId="{F77E5670-6FEF-4E54-B8B5-2817D66962AE}" srcId="{3E3B13BB-BCB2-4F48-856A-C71027C689BA}" destId="{C2DD9AF6-9DD0-49F0-A33E-FF8FAF20639F}" srcOrd="3" destOrd="0" parTransId="{E39BAB79-0562-4BEF-8B56-849FC19BF3D7}" sibTransId="{8B484B57-17FD-40FF-A9B6-FD536AAB03EB}"/>
    <dgm:cxn modelId="{C493F270-FF01-4387-A84D-EBEF25973DA6}" srcId="{3E3B13BB-BCB2-4F48-856A-C71027C689BA}" destId="{67B35AA9-462F-461E-8C3A-E84BC1D1430C}" srcOrd="0" destOrd="0" parTransId="{8A98D9C8-46ED-4793-B5F1-9D09C8335F18}" sibTransId="{560A9233-1D29-48F0-9445-96127EE169D4}"/>
    <dgm:cxn modelId="{E1992376-C8E9-4EA9-A577-C11DA21FC3F8}" type="presOf" srcId="{67B35AA9-462F-461E-8C3A-E84BC1D1430C}" destId="{BFB79F8B-3AAB-4780-8D60-BF3888A1ACE6}" srcOrd="0" destOrd="0" presId="urn:microsoft.com/office/officeart/2008/layout/VerticalCurvedList"/>
    <dgm:cxn modelId="{8300D6BC-721B-4AB7-8760-EAB0A89036EE}" type="presOf" srcId="{A96F37A9-D91F-43D9-85B4-DDCD6C951E0D}" destId="{D0F68AD5-7638-44B5-9D03-107DEBBBC29B}" srcOrd="0" destOrd="0" presId="urn:microsoft.com/office/officeart/2008/layout/VerticalCurvedList"/>
    <dgm:cxn modelId="{8FA188C2-398A-496E-ACA4-A0DE23D92B5A}" type="presOf" srcId="{8A22BDC0-3858-45DD-AAE7-5F0810FF023E}" destId="{3214EBE3-363E-4700-80AD-481B7B84BF18}" srcOrd="0" destOrd="0" presId="urn:microsoft.com/office/officeart/2008/layout/VerticalCurvedList"/>
    <dgm:cxn modelId="{910179CE-A288-4BCD-8D6A-5DBCFE144BBD}" type="presOf" srcId="{C2DD9AF6-9DD0-49F0-A33E-FF8FAF20639F}" destId="{4A724350-7F00-44A5-BB90-2867DB396D48}" srcOrd="0" destOrd="0" presId="urn:microsoft.com/office/officeart/2008/layout/VerticalCurvedList"/>
    <dgm:cxn modelId="{E6BB44DC-F97F-4B03-94CA-D618F461ECDE}" type="presOf" srcId="{560A9233-1D29-48F0-9445-96127EE169D4}" destId="{B94D5811-8A43-4679-A0CB-CA37881132F3}" srcOrd="0" destOrd="0" presId="urn:microsoft.com/office/officeart/2008/layout/VerticalCurvedList"/>
    <dgm:cxn modelId="{781B29C1-7A75-4BDE-8163-0508839A42A9}" type="presParOf" srcId="{5AD91065-FD82-4C87-A7B1-AB66DD1F0CC8}" destId="{9F9EDC25-15DB-4C61-8649-C3740CBF2328}" srcOrd="0" destOrd="0" presId="urn:microsoft.com/office/officeart/2008/layout/VerticalCurvedList"/>
    <dgm:cxn modelId="{87B7006D-0827-45E8-95C4-BC86A4828256}" type="presParOf" srcId="{9F9EDC25-15DB-4C61-8649-C3740CBF2328}" destId="{356B047B-0F01-415C-929B-9C918F7B8885}" srcOrd="0" destOrd="0" presId="urn:microsoft.com/office/officeart/2008/layout/VerticalCurvedList"/>
    <dgm:cxn modelId="{A98D57A9-2668-4F1D-A196-847D7607EBC9}" type="presParOf" srcId="{356B047B-0F01-415C-929B-9C918F7B8885}" destId="{A3A2349D-88D2-409B-800D-C33C6A6BB071}" srcOrd="0" destOrd="0" presId="urn:microsoft.com/office/officeart/2008/layout/VerticalCurvedList"/>
    <dgm:cxn modelId="{134C7604-FE90-4E26-A69D-69ED47EE96A6}" type="presParOf" srcId="{356B047B-0F01-415C-929B-9C918F7B8885}" destId="{B94D5811-8A43-4679-A0CB-CA37881132F3}" srcOrd="1" destOrd="0" presId="urn:microsoft.com/office/officeart/2008/layout/VerticalCurvedList"/>
    <dgm:cxn modelId="{0D365B29-6B71-4236-ABEB-82A534A2FE45}" type="presParOf" srcId="{356B047B-0F01-415C-929B-9C918F7B8885}" destId="{F73EF7FF-3612-4AD3-A9C0-8BE7DFB4B9C7}" srcOrd="2" destOrd="0" presId="urn:microsoft.com/office/officeart/2008/layout/VerticalCurvedList"/>
    <dgm:cxn modelId="{A521F9C9-936B-4DE0-A041-1ACB33A354B9}" type="presParOf" srcId="{356B047B-0F01-415C-929B-9C918F7B8885}" destId="{E51D7741-0EDC-491E-8B19-8B4164DCDA1D}" srcOrd="3" destOrd="0" presId="urn:microsoft.com/office/officeart/2008/layout/VerticalCurvedList"/>
    <dgm:cxn modelId="{3ABBF8E5-D038-4662-A543-F9E66B0510E2}" type="presParOf" srcId="{9F9EDC25-15DB-4C61-8649-C3740CBF2328}" destId="{BFB79F8B-3AAB-4780-8D60-BF3888A1ACE6}" srcOrd="1" destOrd="0" presId="urn:microsoft.com/office/officeart/2008/layout/VerticalCurvedList"/>
    <dgm:cxn modelId="{C0E5B809-B2B2-4276-9682-0C377D3775B3}" type="presParOf" srcId="{9F9EDC25-15DB-4C61-8649-C3740CBF2328}" destId="{14F47C4B-8200-456B-93F0-F41322102A14}" srcOrd="2" destOrd="0" presId="urn:microsoft.com/office/officeart/2008/layout/VerticalCurvedList"/>
    <dgm:cxn modelId="{55C20594-F431-48BB-A31B-489EC66DDA9F}" type="presParOf" srcId="{14F47C4B-8200-456B-93F0-F41322102A14}" destId="{14FD00D2-128B-4F99-B290-731098415D94}" srcOrd="0" destOrd="0" presId="urn:microsoft.com/office/officeart/2008/layout/VerticalCurvedList"/>
    <dgm:cxn modelId="{B5E7500C-14EB-4EE5-A0E7-DC2CD8C46AC2}" type="presParOf" srcId="{9F9EDC25-15DB-4C61-8649-C3740CBF2328}" destId="{D0F68AD5-7638-44B5-9D03-107DEBBBC29B}" srcOrd="3" destOrd="0" presId="urn:microsoft.com/office/officeart/2008/layout/VerticalCurvedList"/>
    <dgm:cxn modelId="{1EAC49FF-EFFF-4D74-8997-5DD363969715}" type="presParOf" srcId="{9F9EDC25-15DB-4C61-8649-C3740CBF2328}" destId="{CE90B741-2999-4FE6-A56F-3E445F26A99E}" srcOrd="4" destOrd="0" presId="urn:microsoft.com/office/officeart/2008/layout/VerticalCurvedList"/>
    <dgm:cxn modelId="{8588AA47-9BF6-4A33-BF1C-9E087235E9CE}" type="presParOf" srcId="{CE90B741-2999-4FE6-A56F-3E445F26A99E}" destId="{1CE42E2C-7A8A-4131-89FD-3393017B2482}" srcOrd="0" destOrd="0" presId="urn:microsoft.com/office/officeart/2008/layout/VerticalCurvedList"/>
    <dgm:cxn modelId="{22DF430A-936B-4218-ABB4-C95C24757340}" type="presParOf" srcId="{9F9EDC25-15DB-4C61-8649-C3740CBF2328}" destId="{3214EBE3-363E-4700-80AD-481B7B84BF18}" srcOrd="5" destOrd="0" presId="urn:microsoft.com/office/officeart/2008/layout/VerticalCurvedList"/>
    <dgm:cxn modelId="{62F9C859-B0D5-46A2-A5B3-0030BE4B9C8B}" type="presParOf" srcId="{9F9EDC25-15DB-4C61-8649-C3740CBF2328}" destId="{BAFFC9A9-C82C-4940-959C-2FBA3FE91112}" srcOrd="6" destOrd="0" presId="urn:microsoft.com/office/officeart/2008/layout/VerticalCurvedList"/>
    <dgm:cxn modelId="{3CB50FD4-4331-4139-92E6-D959A56CAF32}" type="presParOf" srcId="{BAFFC9A9-C82C-4940-959C-2FBA3FE91112}" destId="{99E2B932-3468-4DE7-9BAC-31E6A6A009B1}" srcOrd="0" destOrd="0" presId="urn:microsoft.com/office/officeart/2008/layout/VerticalCurvedList"/>
    <dgm:cxn modelId="{D1D8CC3E-5B74-48A9-87B6-3AC6825D3A9F}" type="presParOf" srcId="{9F9EDC25-15DB-4C61-8649-C3740CBF2328}" destId="{4A724350-7F00-44A5-BB90-2867DB396D48}" srcOrd="7" destOrd="0" presId="urn:microsoft.com/office/officeart/2008/layout/VerticalCurvedList"/>
    <dgm:cxn modelId="{6EA34DE3-AB85-494A-9E7E-9A339A295DFB}" type="presParOf" srcId="{9F9EDC25-15DB-4C61-8649-C3740CBF2328}" destId="{00875BB9-4339-44EE-837C-9CB2F61684A2}" srcOrd="8" destOrd="0" presId="urn:microsoft.com/office/officeart/2008/layout/VerticalCurvedList"/>
    <dgm:cxn modelId="{9334DC4B-3299-4297-9043-8DBFE608BF13}" type="presParOf" srcId="{00875BB9-4339-44EE-837C-9CB2F61684A2}" destId="{2754A7B4-E1DA-4FEA-988F-907EC12EDB58}" srcOrd="0" destOrd="0" presId="urn:microsoft.com/office/officeart/2008/layout/VerticalCurvedList"/>
  </dgm:cxnLst>
  <dgm:bg>
    <a:noFill/>
  </dgm:bg>
  <dgm:whole>
    <a:ln>
      <a:noFill/>
    </a:ln>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220333-E29D-4DF3-8DDF-CEBD79D3D3AE}" type="doc">
      <dgm:prSet loTypeId="urn:microsoft.com/office/officeart/2008/layout/LinedList" loCatId="list" qsTypeId="urn:microsoft.com/office/officeart/2005/8/quickstyle/simple1" qsCatId="simple" csTypeId="urn:microsoft.com/office/officeart/2005/8/colors/accent2_5" csCatId="accent2" phldr="1"/>
      <dgm:spPr/>
      <dgm:t>
        <a:bodyPr/>
        <a:lstStyle/>
        <a:p>
          <a:endParaRPr lang="en-US"/>
        </a:p>
      </dgm:t>
    </dgm:pt>
    <dgm:pt modelId="{6ED4CA8A-F814-4A4D-91E9-3B59623A2EC3}">
      <dgm:prSet/>
      <dgm:spPr/>
      <dgm:t>
        <a:bodyPr/>
        <a:lstStyle/>
        <a:p>
          <a:pPr>
            <a:lnSpc>
              <a:spcPct val="150000"/>
            </a:lnSpc>
          </a:pPr>
          <a:r>
            <a:rPr lang="en-IN" b="1" dirty="0">
              <a:solidFill>
                <a:srgbClr val="AB688D"/>
              </a:solidFill>
            </a:rPr>
            <a:t>Service Quality: </a:t>
          </a:r>
          <a:r>
            <a:rPr lang="en-IN" dirty="0"/>
            <a:t>The customers who pay the most for premium services are the most unhappy &amp; likely to leave.</a:t>
          </a:r>
          <a:endParaRPr lang="en-US" dirty="0"/>
        </a:p>
      </dgm:t>
    </dgm:pt>
    <dgm:pt modelId="{DDD79E2E-7424-4F41-846B-0E1D6A490A01}" type="parTrans" cxnId="{3E3AF1FF-4368-4676-9F42-4AD557E97A3F}">
      <dgm:prSet/>
      <dgm:spPr/>
      <dgm:t>
        <a:bodyPr/>
        <a:lstStyle/>
        <a:p>
          <a:pPr>
            <a:lnSpc>
              <a:spcPct val="150000"/>
            </a:lnSpc>
          </a:pPr>
          <a:endParaRPr lang="en-US"/>
        </a:p>
      </dgm:t>
    </dgm:pt>
    <dgm:pt modelId="{DC42E557-AA89-4E3B-A151-90074B4C2FB8}" type="sibTrans" cxnId="{3E3AF1FF-4368-4676-9F42-4AD557E97A3F}">
      <dgm:prSet/>
      <dgm:spPr/>
      <dgm:t>
        <a:bodyPr/>
        <a:lstStyle/>
        <a:p>
          <a:pPr>
            <a:lnSpc>
              <a:spcPct val="150000"/>
            </a:lnSpc>
          </a:pPr>
          <a:endParaRPr lang="en-US"/>
        </a:p>
      </dgm:t>
    </dgm:pt>
    <dgm:pt modelId="{93EB687F-C45A-4153-8197-96067F220BBD}">
      <dgm:prSet/>
      <dgm:spPr/>
      <dgm:t>
        <a:bodyPr/>
        <a:lstStyle/>
        <a:p>
          <a:pPr>
            <a:lnSpc>
              <a:spcPct val="150000"/>
            </a:lnSpc>
          </a:pPr>
          <a:r>
            <a:rPr lang="en-US" b="1" dirty="0">
              <a:solidFill>
                <a:srgbClr val="AB688D"/>
              </a:solidFill>
            </a:rPr>
            <a:t>New Customer Failure: </a:t>
          </a:r>
          <a:r>
            <a:rPr lang="en-US" dirty="0"/>
            <a:t>We are failing to keep new customers. The first year of service is the highest risk period.</a:t>
          </a:r>
        </a:p>
      </dgm:t>
    </dgm:pt>
    <dgm:pt modelId="{CA0CCF58-3997-4687-9D4F-57D45D89D30C}" type="parTrans" cxnId="{F1D67293-EA90-48CC-9A64-D20B42B304A9}">
      <dgm:prSet/>
      <dgm:spPr/>
      <dgm:t>
        <a:bodyPr/>
        <a:lstStyle/>
        <a:p>
          <a:pPr>
            <a:lnSpc>
              <a:spcPct val="150000"/>
            </a:lnSpc>
          </a:pPr>
          <a:endParaRPr lang="en-US"/>
        </a:p>
      </dgm:t>
    </dgm:pt>
    <dgm:pt modelId="{0B41164D-B26B-47CC-93A1-5C288BFC5028}" type="sibTrans" cxnId="{F1D67293-EA90-48CC-9A64-D20B42B304A9}">
      <dgm:prSet/>
      <dgm:spPr/>
      <dgm:t>
        <a:bodyPr/>
        <a:lstStyle/>
        <a:p>
          <a:pPr>
            <a:lnSpc>
              <a:spcPct val="150000"/>
            </a:lnSpc>
          </a:pPr>
          <a:endParaRPr lang="en-US"/>
        </a:p>
      </dgm:t>
    </dgm:pt>
    <dgm:pt modelId="{B5712C77-C996-4EA8-BFF6-0991EF28D386}">
      <dgm:prSet/>
      <dgm:spPr/>
      <dgm:t>
        <a:bodyPr/>
        <a:lstStyle/>
        <a:p>
          <a:pPr>
            <a:lnSpc>
              <a:spcPct val="150000"/>
            </a:lnSpc>
          </a:pPr>
          <a:r>
            <a:rPr lang="en-US" b="1" dirty="0">
              <a:solidFill>
                <a:srgbClr val="AB688D"/>
              </a:solidFill>
            </a:rPr>
            <a:t>Customer Protect: </a:t>
          </a:r>
          <a:r>
            <a:rPr lang="en-US" dirty="0"/>
            <a:t>Show customers have given the most revenue over their lifetime. </a:t>
          </a:r>
        </a:p>
      </dgm:t>
    </dgm:pt>
    <dgm:pt modelId="{E0FE9152-52CC-4C02-AAD4-BF9377124CBC}" type="parTrans" cxnId="{00AE3A37-8AC2-4D69-8FE5-86A75D2E2757}">
      <dgm:prSet/>
      <dgm:spPr/>
      <dgm:t>
        <a:bodyPr/>
        <a:lstStyle/>
        <a:p>
          <a:pPr>
            <a:lnSpc>
              <a:spcPct val="150000"/>
            </a:lnSpc>
          </a:pPr>
          <a:endParaRPr lang="en-US"/>
        </a:p>
      </dgm:t>
    </dgm:pt>
    <dgm:pt modelId="{CD08307E-F275-4C27-949B-8FE2A2E0A6A7}" type="sibTrans" cxnId="{00AE3A37-8AC2-4D69-8FE5-86A75D2E2757}">
      <dgm:prSet/>
      <dgm:spPr/>
      <dgm:t>
        <a:bodyPr/>
        <a:lstStyle/>
        <a:p>
          <a:pPr>
            <a:lnSpc>
              <a:spcPct val="150000"/>
            </a:lnSpc>
          </a:pPr>
          <a:endParaRPr lang="en-US"/>
        </a:p>
      </dgm:t>
    </dgm:pt>
    <dgm:pt modelId="{9767858C-7949-4E0E-A7EE-D675AF03453D}">
      <dgm:prSet/>
      <dgm:spPr/>
      <dgm:t>
        <a:bodyPr/>
        <a:lstStyle/>
        <a:p>
          <a:pPr>
            <a:lnSpc>
              <a:spcPct val="150000"/>
            </a:lnSpc>
          </a:pPr>
          <a:r>
            <a:rPr lang="en-US" b="1" dirty="0">
              <a:solidFill>
                <a:srgbClr val="AB688D"/>
              </a:solidFill>
            </a:rPr>
            <a:t>Age Group Focus: </a:t>
          </a:r>
          <a:r>
            <a:rPr lang="en-US" dirty="0"/>
            <a:t>Some age groups both leave more &amp; cost more in lost revenue.</a:t>
          </a:r>
        </a:p>
      </dgm:t>
    </dgm:pt>
    <dgm:pt modelId="{5ACDF3E9-79F1-40D4-B734-A862EF5DB525}" type="parTrans" cxnId="{7EE12DF2-6F85-4520-80BB-11162AD8BFAF}">
      <dgm:prSet/>
      <dgm:spPr/>
      <dgm:t>
        <a:bodyPr/>
        <a:lstStyle/>
        <a:p>
          <a:pPr>
            <a:lnSpc>
              <a:spcPct val="150000"/>
            </a:lnSpc>
          </a:pPr>
          <a:endParaRPr lang="en-US"/>
        </a:p>
      </dgm:t>
    </dgm:pt>
    <dgm:pt modelId="{DCFF041D-CC11-4691-B16E-4EE1504368A0}" type="sibTrans" cxnId="{7EE12DF2-6F85-4520-80BB-11162AD8BFAF}">
      <dgm:prSet/>
      <dgm:spPr/>
      <dgm:t>
        <a:bodyPr/>
        <a:lstStyle/>
        <a:p>
          <a:pPr>
            <a:lnSpc>
              <a:spcPct val="150000"/>
            </a:lnSpc>
          </a:pPr>
          <a:endParaRPr lang="en-US"/>
        </a:p>
      </dgm:t>
    </dgm:pt>
    <dgm:pt modelId="{BD4EE5BB-F99C-47C3-BBA9-52717B89E253}">
      <dgm:prSet/>
      <dgm:spPr/>
      <dgm:t>
        <a:bodyPr/>
        <a:lstStyle/>
        <a:p>
          <a:pPr>
            <a:lnSpc>
              <a:spcPct val="150000"/>
            </a:lnSpc>
          </a:pPr>
          <a:r>
            <a:rPr lang="en-US" b="1" dirty="0">
              <a:solidFill>
                <a:srgbClr val="AB688D"/>
              </a:solidFill>
            </a:rPr>
            <a:t>Contract Commitment: </a:t>
          </a:r>
          <a:r>
            <a:rPr lang="en-US" dirty="0"/>
            <a:t>The risky customer profile pays high prices on an easy month-to-month contract</a:t>
          </a:r>
        </a:p>
      </dgm:t>
    </dgm:pt>
    <dgm:pt modelId="{5C08A7CF-EC97-4364-90E7-1F72C60FE56C}" type="parTrans" cxnId="{D48229B4-82FC-4E39-B319-453EFAA8CCDA}">
      <dgm:prSet/>
      <dgm:spPr/>
      <dgm:t>
        <a:bodyPr/>
        <a:lstStyle/>
        <a:p>
          <a:pPr>
            <a:lnSpc>
              <a:spcPct val="150000"/>
            </a:lnSpc>
          </a:pPr>
          <a:endParaRPr lang="en-US"/>
        </a:p>
      </dgm:t>
    </dgm:pt>
    <dgm:pt modelId="{5B12FC6A-DA3D-4C6C-9176-7EFAFD900AFA}" type="sibTrans" cxnId="{D48229B4-82FC-4E39-B319-453EFAA8CCDA}">
      <dgm:prSet/>
      <dgm:spPr/>
      <dgm:t>
        <a:bodyPr/>
        <a:lstStyle/>
        <a:p>
          <a:pPr>
            <a:lnSpc>
              <a:spcPct val="150000"/>
            </a:lnSpc>
          </a:pPr>
          <a:endParaRPr lang="en-US"/>
        </a:p>
      </dgm:t>
    </dgm:pt>
    <dgm:pt modelId="{4E03121D-5935-4AA4-9BB3-5B4085B1FB31}" type="pres">
      <dgm:prSet presAssocID="{28220333-E29D-4DF3-8DDF-CEBD79D3D3AE}" presName="vert0" presStyleCnt="0">
        <dgm:presLayoutVars>
          <dgm:dir/>
          <dgm:animOne val="branch"/>
          <dgm:animLvl val="lvl"/>
        </dgm:presLayoutVars>
      </dgm:prSet>
      <dgm:spPr/>
    </dgm:pt>
    <dgm:pt modelId="{CE3A7C6D-7462-4D2E-BCB1-5896197EF6E6}" type="pres">
      <dgm:prSet presAssocID="{6ED4CA8A-F814-4A4D-91E9-3B59623A2EC3}" presName="thickLine" presStyleLbl="alignNode1" presStyleIdx="0" presStyleCnt="5"/>
      <dgm:spPr/>
    </dgm:pt>
    <dgm:pt modelId="{70129F86-C7CD-4DD2-A732-5E8570EE8B11}" type="pres">
      <dgm:prSet presAssocID="{6ED4CA8A-F814-4A4D-91E9-3B59623A2EC3}" presName="horz1" presStyleCnt="0"/>
      <dgm:spPr/>
    </dgm:pt>
    <dgm:pt modelId="{1DA3CAE3-B654-429D-B9FE-0E08BFE4173A}" type="pres">
      <dgm:prSet presAssocID="{6ED4CA8A-F814-4A4D-91E9-3B59623A2EC3}" presName="tx1" presStyleLbl="revTx" presStyleIdx="0" presStyleCnt="5"/>
      <dgm:spPr/>
    </dgm:pt>
    <dgm:pt modelId="{B47B5867-A7F2-43BE-8FC7-7173E7EF819D}" type="pres">
      <dgm:prSet presAssocID="{6ED4CA8A-F814-4A4D-91E9-3B59623A2EC3}" presName="vert1" presStyleCnt="0"/>
      <dgm:spPr/>
    </dgm:pt>
    <dgm:pt modelId="{BCC91D77-A518-4561-8699-B04D82818A86}" type="pres">
      <dgm:prSet presAssocID="{93EB687F-C45A-4153-8197-96067F220BBD}" presName="thickLine" presStyleLbl="alignNode1" presStyleIdx="1" presStyleCnt="5"/>
      <dgm:spPr/>
    </dgm:pt>
    <dgm:pt modelId="{8B9EA293-D04D-4EA2-8A7F-41D42C98C7C7}" type="pres">
      <dgm:prSet presAssocID="{93EB687F-C45A-4153-8197-96067F220BBD}" presName="horz1" presStyleCnt="0"/>
      <dgm:spPr/>
    </dgm:pt>
    <dgm:pt modelId="{133C5252-D84E-43BC-BF93-94F5CE8A64EB}" type="pres">
      <dgm:prSet presAssocID="{93EB687F-C45A-4153-8197-96067F220BBD}" presName="tx1" presStyleLbl="revTx" presStyleIdx="1" presStyleCnt="5"/>
      <dgm:spPr/>
    </dgm:pt>
    <dgm:pt modelId="{5E76F632-FF3E-49D4-938C-4B968AA557E9}" type="pres">
      <dgm:prSet presAssocID="{93EB687F-C45A-4153-8197-96067F220BBD}" presName="vert1" presStyleCnt="0"/>
      <dgm:spPr/>
    </dgm:pt>
    <dgm:pt modelId="{6B22F1C7-14F7-4EAA-BE64-0B56D8DE4FCF}" type="pres">
      <dgm:prSet presAssocID="{B5712C77-C996-4EA8-BFF6-0991EF28D386}" presName="thickLine" presStyleLbl="alignNode1" presStyleIdx="2" presStyleCnt="5"/>
      <dgm:spPr/>
    </dgm:pt>
    <dgm:pt modelId="{14CF9303-DA00-4BE6-A3AE-B45372439A6B}" type="pres">
      <dgm:prSet presAssocID="{B5712C77-C996-4EA8-BFF6-0991EF28D386}" presName="horz1" presStyleCnt="0"/>
      <dgm:spPr/>
    </dgm:pt>
    <dgm:pt modelId="{CED5DBA6-AFDF-4DB2-A497-54CEE3167F32}" type="pres">
      <dgm:prSet presAssocID="{B5712C77-C996-4EA8-BFF6-0991EF28D386}" presName="tx1" presStyleLbl="revTx" presStyleIdx="2" presStyleCnt="5"/>
      <dgm:spPr/>
    </dgm:pt>
    <dgm:pt modelId="{F34B64E0-3CDC-48A2-A977-6B197381614C}" type="pres">
      <dgm:prSet presAssocID="{B5712C77-C996-4EA8-BFF6-0991EF28D386}" presName="vert1" presStyleCnt="0"/>
      <dgm:spPr/>
    </dgm:pt>
    <dgm:pt modelId="{A9FF790E-3506-469E-A123-660AE905C4FE}" type="pres">
      <dgm:prSet presAssocID="{9767858C-7949-4E0E-A7EE-D675AF03453D}" presName="thickLine" presStyleLbl="alignNode1" presStyleIdx="3" presStyleCnt="5"/>
      <dgm:spPr/>
    </dgm:pt>
    <dgm:pt modelId="{A8CEA1E3-439D-4CE0-A6D6-DACAF9A90A7E}" type="pres">
      <dgm:prSet presAssocID="{9767858C-7949-4E0E-A7EE-D675AF03453D}" presName="horz1" presStyleCnt="0"/>
      <dgm:spPr/>
    </dgm:pt>
    <dgm:pt modelId="{2C73A091-94D7-42E0-8EA5-1C2EC1BDCB07}" type="pres">
      <dgm:prSet presAssocID="{9767858C-7949-4E0E-A7EE-D675AF03453D}" presName="tx1" presStyleLbl="revTx" presStyleIdx="3" presStyleCnt="5"/>
      <dgm:spPr/>
    </dgm:pt>
    <dgm:pt modelId="{DCBF5A04-B26F-4207-9126-606424F7580A}" type="pres">
      <dgm:prSet presAssocID="{9767858C-7949-4E0E-A7EE-D675AF03453D}" presName="vert1" presStyleCnt="0"/>
      <dgm:spPr/>
    </dgm:pt>
    <dgm:pt modelId="{DCDEA285-5531-40BC-81DE-E4635660D249}" type="pres">
      <dgm:prSet presAssocID="{BD4EE5BB-F99C-47C3-BBA9-52717B89E253}" presName="thickLine" presStyleLbl="alignNode1" presStyleIdx="4" presStyleCnt="5"/>
      <dgm:spPr/>
    </dgm:pt>
    <dgm:pt modelId="{DE051CEB-1E51-4E16-8EBF-0FEA565C61F5}" type="pres">
      <dgm:prSet presAssocID="{BD4EE5BB-F99C-47C3-BBA9-52717B89E253}" presName="horz1" presStyleCnt="0"/>
      <dgm:spPr/>
    </dgm:pt>
    <dgm:pt modelId="{E78C5B31-369B-42F0-9F0C-90B8A5616444}" type="pres">
      <dgm:prSet presAssocID="{BD4EE5BB-F99C-47C3-BBA9-52717B89E253}" presName="tx1" presStyleLbl="revTx" presStyleIdx="4" presStyleCnt="5"/>
      <dgm:spPr/>
    </dgm:pt>
    <dgm:pt modelId="{297675BB-BF04-4500-949F-8217733DDA6B}" type="pres">
      <dgm:prSet presAssocID="{BD4EE5BB-F99C-47C3-BBA9-52717B89E253}" presName="vert1" presStyleCnt="0"/>
      <dgm:spPr/>
    </dgm:pt>
  </dgm:ptLst>
  <dgm:cxnLst>
    <dgm:cxn modelId="{768F5008-8C9E-4939-82C9-1D38D1DF990C}" type="presOf" srcId="{6ED4CA8A-F814-4A4D-91E9-3B59623A2EC3}" destId="{1DA3CAE3-B654-429D-B9FE-0E08BFE4173A}" srcOrd="0" destOrd="0" presId="urn:microsoft.com/office/officeart/2008/layout/LinedList"/>
    <dgm:cxn modelId="{DBBEFB2F-8C37-4CC0-B6B5-2479F570D5F3}" type="presOf" srcId="{B5712C77-C996-4EA8-BFF6-0991EF28D386}" destId="{CED5DBA6-AFDF-4DB2-A497-54CEE3167F32}" srcOrd="0" destOrd="0" presId="urn:microsoft.com/office/officeart/2008/layout/LinedList"/>
    <dgm:cxn modelId="{00AE3A37-8AC2-4D69-8FE5-86A75D2E2757}" srcId="{28220333-E29D-4DF3-8DDF-CEBD79D3D3AE}" destId="{B5712C77-C996-4EA8-BFF6-0991EF28D386}" srcOrd="2" destOrd="0" parTransId="{E0FE9152-52CC-4C02-AAD4-BF9377124CBC}" sibTransId="{CD08307E-F275-4C27-949B-8FE2A2E0A6A7}"/>
    <dgm:cxn modelId="{ACC5673F-1DBE-4D3A-A0C2-941DD7EDBDAC}" type="presOf" srcId="{93EB687F-C45A-4153-8197-96067F220BBD}" destId="{133C5252-D84E-43BC-BF93-94F5CE8A64EB}" srcOrd="0" destOrd="0" presId="urn:microsoft.com/office/officeart/2008/layout/LinedList"/>
    <dgm:cxn modelId="{2DCC116E-D8BF-444D-8D48-DBD5172713D6}" type="presOf" srcId="{28220333-E29D-4DF3-8DDF-CEBD79D3D3AE}" destId="{4E03121D-5935-4AA4-9BB3-5B4085B1FB31}" srcOrd="0" destOrd="0" presId="urn:microsoft.com/office/officeart/2008/layout/LinedList"/>
    <dgm:cxn modelId="{F1D67293-EA90-48CC-9A64-D20B42B304A9}" srcId="{28220333-E29D-4DF3-8DDF-CEBD79D3D3AE}" destId="{93EB687F-C45A-4153-8197-96067F220BBD}" srcOrd="1" destOrd="0" parTransId="{CA0CCF58-3997-4687-9D4F-57D45D89D30C}" sibTransId="{0B41164D-B26B-47CC-93A1-5C288BFC5028}"/>
    <dgm:cxn modelId="{D48229B4-82FC-4E39-B319-453EFAA8CCDA}" srcId="{28220333-E29D-4DF3-8DDF-CEBD79D3D3AE}" destId="{BD4EE5BB-F99C-47C3-BBA9-52717B89E253}" srcOrd="4" destOrd="0" parTransId="{5C08A7CF-EC97-4364-90E7-1F72C60FE56C}" sibTransId="{5B12FC6A-DA3D-4C6C-9176-7EFAFD900AFA}"/>
    <dgm:cxn modelId="{F37BE5D3-4354-4D5E-AB9C-E1935B520E85}" type="presOf" srcId="{9767858C-7949-4E0E-A7EE-D675AF03453D}" destId="{2C73A091-94D7-42E0-8EA5-1C2EC1BDCB07}" srcOrd="0" destOrd="0" presId="urn:microsoft.com/office/officeart/2008/layout/LinedList"/>
    <dgm:cxn modelId="{8A5343E5-3B99-4D79-AA6C-2FA41797BEC7}" type="presOf" srcId="{BD4EE5BB-F99C-47C3-BBA9-52717B89E253}" destId="{E78C5B31-369B-42F0-9F0C-90B8A5616444}" srcOrd="0" destOrd="0" presId="urn:microsoft.com/office/officeart/2008/layout/LinedList"/>
    <dgm:cxn modelId="{7EE12DF2-6F85-4520-80BB-11162AD8BFAF}" srcId="{28220333-E29D-4DF3-8DDF-CEBD79D3D3AE}" destId="{9767858C-7949-4E0E-A7EE-D675AF03453D}" srcOrd="3" destOrd="0" parTransId="{5ACDF3E9-79F1-40D4-B734-A862EF5DB525}" sibTransId="{DCFF041D-CC11-4691-B16E-4EE1504368A0}"/>
    <dgm:cxn modelId="{3E3AF1FF-4368-4676-9F42-4AD557E97A3F}" srcId="{28220333-E29D-4DF3-8DDF-CEBD79D3D3AE}" destId="{6ED4CA8A-F814-4A4D-91E9-3B59623A2EC3}" srcOrd="0" destOrd="0" parTransId="{DDD79E2E-7424-4F41-846B-0E1D6A490A01}" sibTransId="{DC42E557-AA89-4E3B-A151-90074B4C2FB8}"/>
    <dgm:cxn modelId="{DB82B8F1-BE2C-4251-9FE9-6694894260F1}" type="presParOf" srcId="{4E03121D-5935-4AA4-9BB3-5B4085B1FB31}" destId="{CE3A7C6D-7462-4D2E-BCB1-5896197EF6E6}" srcOrd="0" destOrd="0" presId="urn:microsoft.com/office/officeart/2008/layout/LinedList"/>
    <dgm:cxn modelId="{32A113F8-B25D-44C9-8E8F-30F27BC93AD1}" type="presParOf" srcId="{4E03121D-5935-4AA4-9BB3-5B4085B1FB31}" destId="{70129F86-C7CD-4DD2-A732-5E8570EE8B11}" srcOrd="1" destOrd="0" presId="urn:microsoft.com/office/officeart/2008/layout/LinedList"/>
    <dgm:cxn modelId="{92145B77-63EB-49DA-89B2-1D563C41DFE2}" type="presParOf" srcId="{70129F86-C7CD-4DD2-A732-5E8570EE8B11}" destId="{1DA3CAE3-B654-429D-B9FE-0E08BFE4173A}" srcOrd="0" destOrd="0" presId="urn:microsoft.com/office/officeart/2008/layout/LinedList"/>
    <dgm:cxn modelId="{533FA975-1168-4E79-B29C-27F180D59F7C}" type="presParOf" srcId="{70129F86-C7CD-4DD2-A732-5E8570EE8B11}" destId="{B47B5867-A7F2-43BE-8FC7-7173E7EF819D}" srcOrd="1" destOrd="0" presId="urn:microsoft.com/office/officeart/2008/layout/LinedList"/>
    <dgm:cxn modelId="{1AB1B8E7-D4B9-4BCE-8C1A-CF7D5977AAA4}" type="presParOf" srcId="{4E03121D-5935-4AA4-9BB3-5B4085B1FB31}" destId="{BCC91D77-A518-4561-8699-B04D82818A86}" srcOrd="2" destOrd="0" presId="urn:microsoft.com/office/officeart/2008/layout/LinedList"/>
    <dgm:cxn modelId="{DDDDB77B-038B-4913-AEC8-1AC2AC1022C4}" type="presParOf" srcId="{4E03121D-5935-4AA4-9BB3-5B4085B1FB31}" destId="{8B9EA293-D04D-4EA2-8A7F-41D42C98C7C7}" srcOrd="3" destOrd="0" presId="urn:microsoft.com/office/officeart/2008/layout/LinedList"/>
    <dgm:cxn modelId="{869D1375-2B61-4392-B032-4D97BA8CCE22}" type="presParOf" srcId="{8B9EA293-D04D-4EA2-8A7F-41D42C98C7C7}" destId="{133C5252-D84E-43BC-BF93-94F5CE8A64EB}" srcOrd="0" destOrd="0" presId="urn:microsoft.com/office/officeart/2008/layout/LinedList"/>
    <dgm:cxn modelId="{E00552FA-3ACE-417C-9D09-528A73CAD1CC}" type="presParOf" srcId="{8B9EA293-D04D-4EA2-8A7F-41D42C98C7C7}" destId="{5E76F632-FF3E-49D4-938C-4B968AA557E9}" srcOrd="1" destOrd="0" presId="urn:microsoft.com/office/officeart/2008/layout/LinedList"/>
    <dgm:cxn modelId="{BB922125-35D3-4772-8883-DFF3C2AEFCDC}" type="presParOf" srcId="{4E03121D-5935-4AA4-9BB3-5B4085B1FB31}" destId="{6B22F1C7-14F7-4EAA-BE64-0B56D8DE4FCF}" srcOrd="4" destOrd="0" presId="urn:microsoft.com/office/officeart/2008/layout/LinedList"/>
    <dgm:cxn modelId="{02C0C849-A09C-46AF-AA73-9EF9F8C91E74}" type="presParOf" srcId="{4E03121D-5935-4AA4-9BB3-5B4085B1FB31}" destId="{14CF9303-DA00-4BE6-A3AE-B45372439A6B}" srcOrd="5" destOrd="0" presId="urn:microsoft.com/office/officeart/2008/layout/LinedList"/>
    <dgm:cxn modelId="{663C76D7-8899-4F22-9A27-6B490C1F1A19}" type="presParOf" srcId="{14CF9303-DA00-4BE6-A3AE-B45372439A6B}" destId="{CED5DBA6-AFDF-4DB2-A497-54CEE3167F32}" srcOrd="0" destOrd="0" presId="urn:microsoft.com/office/officeart/2008/layout/LinedList"/>
    <dgm:cxn modelId="{5194312B-AAD8-41F0-8546-7CFBC0B74D23}" type="presParOf" srcId="{14CF9303-DA00-4BE6-A3AE-B45372439A6B}" destId="{F34B64E0-3CDC-48A2-A977-6B197381614C}" srcOrd="1" destOrd="0" presId="urn:microsoft.com/office/officeart/2008/layout/LinedList"/>
    <dgm:cxn modelId="{A8047F03-AB8D-45E3-A329-C22946FCFD76}" type="presParOf" srcId="{4E03121D-5935-4AA4-9BB3-5B4085B1FB31}" destId="{A9FF790E-3506-469E-A123-660AE905C4FE}" srcOrd="6" destOrd="0" presId="urn:microsoft.com/office/officeart/2008/layout/LinedList"/>
    <dgm:cxn modelId="{6F2ADE82-4BAF-4096-A50F-2DDEA6F75D5F}" type="presParOf" srcId="{4E03121D-5935-4AA4-9BB3-5B4085B1FB31}" destId="{A8CEA1E3-439D-4CE0-A6D6-DACAF9A90A7E}" srcOrd="7" destOrd="0" presId="urn:microsoft.com/office/officeart/2008/layout/LinedList"/>
    <dgm:cxn modelId="{17412953-8BD1-4A0D-BA15-A9778BDC4557}" type="presParOf" srcId="{A8CEA1E3-439D-4CE0-A6D6-DACAF9A90A7E}" destId="{2C73A091-94D7-42E0-8EA5-1C2EC1BDCB07}" srcOrd="0" destOrd="0" presId="urn:microsoft.com/office/officeart/2008/layout/LinedList"/>
    <dgm:cxn modelId="{6674995C-5338-4BF0-8402-07AF5A870CFD}" type="presParOf" srcId="{A8CEA1E3-439D-4CE0-A6D6-DACAF9A90A7E}" destId="{DCBF5A04-B26F-4207-9126-606424F7580A}" srcOrd="1" destOrd="0" presId="urn:microsoft.com/office/officeart/2008/layout/LinedList"/>
    <dgm:cxn modelId="{8FA302E6-43EB-4D00-B832-AC77221A8FB6}" type="presParOf" srcId="{4E03121D-5935-4AA4-9BB3-5B4085B1FB31}" destId="{DCDEA285-5531-40BC-81DE-E4635660D249}" srcOrd="8" destOrd="0" presId="urn:microsoft.com/office/officeart/2008/layout/LinedList"/>
    <dgm:cxn modelId="{58B4431D-879E-452B-B168-A3C79C6CBBF7}" type="presParOf" srcId="{4E03121D-5935-4AA4-9BB3-5B4085B1FB31}" destId="{DE051CEB-1E51-4E16-8EBF-0FEA565C61F5}" srcOrd="9" destOrd="0" presId="urn:microsoft.com/office/officeart/2008/layout/LinedList"/>
    <dgm:cxn modelId="{EFB68C6C-D703-4FC1-AA70-6C218B34A6A5}" type="presParOf" srcId="{DE051CEB-1E51-4E16-8EBF-0FEA565C61F5}" destId="{E78C5B31-369B-42F0-9F0C-90B8A5616444}" srcOrd="0" destOrd="0" presId="urn:microsoft.com/office/officeart/2008/layout/LinedList"/>
    <dgm:cxn modelId="{332866FB-005E-444F-B24A-FEB283762D06}" type="presParOf" srcId="{DE051CEB-1E51-4E16-8EBF-0FEA565C61F5}" destId="{297675BB-BF04-4500-949F-8217733DDA6B}"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C795B6-DD9A-49C9-B0B0-A8124276CB4B}" type="doc">
      <dgm:prSet loTypeId="urn:microsoft.com/office/officeart/2005/8/layout/pyramid2" loCatId="pyramid" qsTypeId="urn:microsoft.com/office/officeart/2005/8/quickstyle/simple2" qsCatId="simple" csTypeId="urn:microsoft.com/office/officeart/2005/8/colors/accent1_2" csCatId="accent1" phldr="1"/>
      <dgm:spPr/>
      <dgm:t>
        <a:bodyPr/>
        <a:lstStyle/>
        <a:p>
          <a:endParaRPr lang="en-US"/>
        </a:p>
      </dgm:t>
    </dgm:pt>
    <dgm:pt modelId="{9FB66422-9CDB-406A-876A-0107F7C0404B}">
      <dgm:prSet phldrT="[Text]" phldr="0" custT="1">
        <dgm:style>
          <a:lnRef idx="0">
            <a:scrgbClr r="0" g="0" b="0"/>
          </a:lnRef>
          <a:fillRef idx="0">
            <a:scrgbClr r="0" g="0" b="0"/>
          </a:fillRef>
          <a:effectRef idx="0">
            <a:scrgbClr r="0" g="0" b="0"/>
          </a:effectRef>
          <a:fontRef idx="minor">
            <a:schemeClr val="lt1"/>
          </a:fontRef>
        </dgm:style>
      </dgm:prSet>
      <dgm:spPr>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2700000" scaled="1"/>
          <a:tileRect/>
        </a:gradFill>
        <a:ln>
          <a:noFill/>
        </a:ln>
      </dgm:spPr>
      <dgm:t>
        <a:bodyPr/>
        <a:lstStyle/>
        <a:p>
          <a:r>
            <a:rPr lang="en-IN" sz="1600" dirty="0">
              <a:solidFill>
                <a:schemeClr val="tx1"/>
              </a:solidFill>
            </a:rPr>
            <a:t>The raw data had null values, which had to be carefully managed. Missing the customer’s Date of birth, so create the Synthetic data within MYSQL to perform the valuable age group analysis. </a:t>
          </a:r>
          <a:endParaRPr lang="en-US" sz="1600" dirty="0">
            <a:solidFill>
              <a:schemeClr val="tx1"/>
            </a:solidFill>
          </a:endParaRPr>
        </a:p>
      </dgm:t>
    </dgm:pt>
    <dgm:pt modelId="{836D9261-17A8-433D-81D6-0D02C9FCF891}" type="parTrans" cxnId="{A68C7AB9-9ACF-4697-BECB-66C773DA21E1}">
      <dgm:prSet/>
      <dgm:spPr/>
      <dgm:t>
        <a:bodyPr/>
        <a:lstStyle/>
        <a:p>
          <a:endParaRPr lang="en-US"/>
        </a:p>
      </dgm:t>
    </dgm:pt>
    <dgm:pt modelId="{DF94DFB5-AA17-4637-9B96-BCF72324D078}" type="sibTrans" cxnId="{A68C7AB9-9ACF-4697-BECB-66C773DA21E1}">
      <dgm:prSet/>
      <dgm:spPr/>
      <dgm:t>
        <a:bodyPr/>
        <a:lstStyle/>
        <a:p>
          <a:endParaRPr lang="en-US"/>
        </a:p>
      </dgm:t>
    </dgm:pt>
    <dgm:pt modelId="{0FBE0E4E-5E10-4650-961D-0BAEDA2E4CC8}">
      <dgm:prSet phldrT="[Text]" phldr="0" custT="1">
        <dgm:style>
          <a:lnRef idx="0">
            <a:scrgbClr r="0" g="0" b="0"/>
          </a:lnRef>
          <a:fillRef idx="0">
            <a:scrgbClr r="0" g="0" b="0"/>
          </a:fillRef>
          <a:effectRef idx="0">
            <a:scrgbClr r="0" g="0" b="0"/>
          </a:effectRef>
          <a:fontRef idx="minor">
            <a:schemeClr val="lt1"/>
          </a:fontRef>
        </dgm:style>
      </dgm:prSet>
      <dgm:spPr>
        <a:gradFill flip="none" rotWithShape="0">
          <a:gsLst>
            <a:gs pos="0">
              <a:schemeClr val="accent4">
                <a:tint val="66000"/>
                <a:satMod val="160000"/>
              </a:schemeClr>
            </a:gs>
            <a:gs pos="50000">
              <a:schemeClr val="accent4">
                <a:tint val="44500"/>
                <a:satMod val="160000"/>
              </a:schemeClr>
            </a:gs>
            <a:gs pos="100000">
              <a:schemeClr val="accent4">
                <a:tint val="23500"/>
                <a:satMod val="160000"/>
              </a:schemeClr>
            </a:gs>
          </a:gsLst>
          <a:lin ang="2700000" scaled="1"/>
          <a:tileRect/>
        </a:gradFill>
        <a:ln>
          <a:noFill/>
        </a:ln>
      </dgm:spPr>
      <dgm:t>
        <a:bodyPr/>
        <a:lstStyle/>
        <a:p>
          <a:r>
            <a:rPr lang="en-IN" sz="1600" dirty="0"/>
            <a:t>Creating useful variables (age groups, tenure category, service counts) needs careful rules. Define clear, business-driven group rules and verify with samples before aggregating.</a:t>
          </a:r>
          <a:endParaRPr lang="en-US" sz="1600" dirty="0"/>
        </a:p>
      </dgm:t>
    </dgm:pt>
    <dgm:pt modelId="{0D06EB54-7296-4CC2-B9A5-5C2960D24B2E}" type="parTrans" cxnId="{BB62F7CD-0585-4B61-9B17-7206D44640C2}">
      <dgm:prSet/>
      <dgm:spPr/>
      <dgm:t>
        <a:bodyPr/>
        <a:lstStyle/>
        <a:p>
          <a:endParaRPr lang="en-US"/>
        </a:p>
      </dgm:t>
    </dgm:pt>
    <dgm:pt modelId="{3DB7F02E-9241-41CA-83A8-E886DF03D2B7}" type="sibTrans" cxnId="{BB62F7CD-0585-4B61-9B17-7206D44640C2}">
      <dgm:prSet/>
      <dgm:spPr/>
      <dgm:t>
        <a:bodyPr/>
        <a:lstStyle/>
        <a:p>
          <a:endParaRPr lang="en-US"/>
        </a:p>
      </dgm:t>
    </dgm:pt>
    <dgm:pt modelId="{EE2252D1-041A-408C-B97D-CE45D94BCA06}">
      <dgm:prSet phldrT="[Text]" phldr="0" custT="1">
        <dgm:style>
          <a:lnRef idx="0">
            <a:scrgbClr r="0" g="0" b="0"/>
          </a:lnRef>
          <a:fillRef idx="0">
            <a:scrgbClr r="0" g="0" b="0"/>
          </a:fillRef>
          <a:effectRef idx="0">
            <a:scrgbClr r="0" g="0" b="0"/>
          </a:effectRef>
          <a:fontRef idx="minor">
            <a:schemeClr val="lt1"/>
          </a:fontRef>
        </dgm:style>
      </dgm:prSet>
      <dgm:spPr>
        <a:gradFill flip="none" rotWithShape="0">
          <a:gsLst>
            <a:gs pos="0">
              <a:schemeClr val="accent4">
                <a:tint val="66000"/>
                <a:satMod val="160000"/>
              </a:schemeClr>
            </a:gs>
            <a:gs pos="50000">
              <a:schemeClr val="accent4">
                <a:tint val="44500"/>
                <a:satMod val="160000"/>
              </a:schemeClr>
            </a:gs>
            <a:gs pos="100000">
              <a:schemeClr val="accent4">
                <a:tint val="23500"/>
                <a:satMod val="160000"/>
              </a:schemeClr>
            </a:gs>
          </a:gsLst>
          <a:lin ang="2700000" scaled="1"/>
          <a:tileRect/>
        </a:gradFill>
        <a:ln>
          <a:noFill/>
        </a:ln>
      </dgm:spPr>
      <dgm:t>
        <a:bodyPr/>
        <a:lstStyle/>
        <a:p>
          <a:r>
            <a:rPr lang="en-IN" sz="1600" dirty="0"/>
            <a:t>It analyses a huge number of factors. The challenge was to translate the technical results(MYSQL)into short, easy-to-understand that can be used to reduce churn.  </a:t>
          </a:r>
          <a:endParaRPr lang="en-US" sz="1600" dirty="0"/>
        </a:p>
      </dgm:t>
    </dgm:pt>
    <dgm:pt modelId="{4693FAE6-5C1F-4DE3-9330-DE463E44ADBB}" type="parTrans" cxnId="{AA231DA0-6982-4474-9E54-8AC0959B1DED}">
      <dgm:prSet/>
      <dgm:spPr/>
      <dgm:t>
        <a:bodyPr/>
        <a:lstStyle/>
        <a:p>
          <a:endParaRPr lang="en-US"/>
        </a:p>
      </dgm:t>
    </dgm:pt>
    <dgm:pt modelId="{41BACE55-5D85-426F-87BA-CD01399B9A2F}" type="sibTrans" cxnId="{AA231DA0-6982-4474-9E54-8AC0959B1DED}">
      <dgm:prSet/>
      <dgm:spPr/>
      <dgm:t>
        <a:bodyPr/>
        <a:lstStyle/>
        <a:p>
          <a:endParaRPr lang="en-US"/>
        </a:p>
      </dgm:t>
    </dgm:pt>
    <dgm:pt modelId="{231E723B-D013-4029-B10A-E00445A1FCDE}" type="pres">
      <dgm:prSet presAssocID="{77C795B6-DD9A-49C9-B0B0-A8124276CB4B}" presName="compositeShape" presStyleCnt="0">
        <dgm:presLayoutVars>
          <dgm:dir/>
          <dgm:resizeHandles/>
        </dgm:presLayoutVars>
      </dgm:prSet>
      <dgm:spPr/>
    </dgm:pt>
    <dgm:pt modelId="{CEE90A4A-E55E-4730-99AA-DB28BA4CC558}" type="pres">
      <dgm:prSet presAssocID="{77C795B6-DD9A-49C9-B0B0-A8124276CB4B}" presName="pyramid" presStyleLbl="node1" presStyleIdx="0" presStyleCnt="1" custScaleX="127568" custLinFactNeighborX="-179">
        <dgm:style>
          <a:lnRef idx="1">
            <a:schemeClr val="accent3"/>
          </a:lnRef>
          <a:fillRef idx="2">
            <a:schemeClr val="accent3"/>
          </a:fillRef>
          <a:effectRef idx="1">
            <a:schemeClr val="accent3"/>
          </a:effectRef>
          <a:fontRef idx="minor">
            <a:schemeClr val="dk1"/>
          </a:fontRef>
        </dgm:style>
      </dgm:prSet>
      <dgm:spPr>
        <a:gradFill flip="none" rotWithShape="0">
          <a:gsLst>
            <a:gs pos="62000">
              <a:srgbClr val="5F193D"/>
            </a:gs>
            <a:gs pos="39000">
              <a:srgbClr val="5F193D"/>
            </a:gs>
            <a:gs pos="74000">
              <a:schemeClr val="accent2">
                <a:lumMod val="75000"/>
                <a:shade val="67500"/>
                <a:satMod val="115000"/>
              </a:schemeClr>
            </a:gs>
            <a:gs pos="100000">
              <a:schemeClr val="accent2">
                <a:lumMod val="75000"/>
                <a:shade val="100000"/>
                <a:satMod val="115000"/>
              </a:schemeClr>
            </a:gs>
          </a:gsLst>
          <a:lin ang="5400000" scaled="1"/>
          <a:tileRect/>
        </a:gradFill>
        <a:ln>
          <a:noFill/>
        </a:ln>
        <a:scene3d>
          <a:camera prst="obliqueBottomRight"/>
          <a:lightRig rig="threePt" dir="t"/>
        </a:scene3d>
      </dgm:spPr>
    </dgm:pt>
    <dgm:pt modelId="{33AD6449-C918-4B09-B4F9-2146493F7039}" type="pres">
      <dgm:prSet presAssocID="{77C795B6-DD9A-49C9-B0B0-A8124276CB4B}" presName="theList" presStyleCnt="0"/>
      <dgm:spPr/>
    </dgm:pt>
    <dgm:pt modelId="{7E11D1D9-3FD1-4608-8A42-1450E7A98B41}" type="pres">
      <dgm:prSet presAssocID="{9FB66422-9CDB-406A-876A-0107F7C0404B}" presName="aNode" presStyleLbl="fgAcc1" presStyleIdx="0" presStyleCnt="3" custScaleX="192772" custLinFactY="12771" custLinFactNeighborX="25022" custLinFactNeighborY="100000">
        <dgm:presLayoutVars>
          <dgm:bulletEnabled val="1"/>
        </dgm:presLayoutVars>
      </dgm:prSet>
      <dgm:spPr/>
    </dgm:pt>
    <dgm:pt modelId="{5500A716-F8BE-4956-9FDF-C4FB44843263}" type="pres">
      <dgm:prSet presAssocID="{9FB66422-9CDB-406A-876A-0107F7C0404B}" presName="aSpace" presStyleCnt="0"/>
      <dgm:spPr/>
    </dgm:pt>
    <dgm:pt modelId="{69602B40-F6AD-4EE2-9B08-5AA90ED79AC9}" type="pres">
      <dgm:prSet presAssocID="{0FBE0E4E-5E10-4650-961D-0BAEDA2E4CC8}" presName="aNode" presStyleLbl="fgAcc1" presStyleIdx="1" presStyleCnt="3" custScaleX="191175" custLinFactY="17369" custLinFactNeighborX="26758" custLinFactNeighborY="100000">
        <dgm:presLayoutVars>
          <dgm:bulletEnabled val="1"/>
        </dgm:presLayoutVars>
      </dgm:prSet>
      <dgm:spPr/>
    </dgm:pt>
    <dgm:pt modelId="{75CC3768-3603-4539-8536-2F1CD5E23F2E}" type="pres">
      <dgm:prSet presAssocID="{0FBE0E4E-5E10-4650-961D-0BAEDA2E4CC8}" presName="aSpace" presStyleCnt="0"/>
      <dgm:spPr/>
    </dgm:pt>
    <dgm:pt modelId="{DCD11997-06D3-446F-BFC9-085840D9552D}" type="pres">
      <dgm:prSet presAssocID="{EE2252D1-041A-408C-B97D-CE45D94BCA06}" presName="aNode" presStyleLbl="fgAcc1" presStyleIdx="2" presStyleCnt="3" custScaleX="190338" custLinFactY="23114" custLinFactNeighborX="26759" custLinFactNeighborY="100000">
        <dgm:presLayoutVars>
          <dgm:bulletEnabled val="1"/>
        </dgm:presLayoutVars>
      </dgm:prSet>
      <dgm:spPr/>
    </dgm:pt>
    <dgm:pt modelId="{4E52A52B-31DC-499B-A484-EA9E880F9081}" type="pres">
      <dgm:prSet presAssocID="{EE2252D1-041A-408C-B97D-CE45D94BCA06}" presName="aSpace" presStyleCnt="0"/>
      <dgm:spPr/>
    </dgm:pt>
  </dgm:ptLst>
  <dgm:cxnLst>
    <dgm:cxn modelId="{6BAD6870-4250-475F-835C-0E55E13CDC8A}" type="presOf" srcId="{EE2252D1-041A-408C-B97D-CE45D94BCA06}" destId="{DCD11997-06D3-446F-BFC9-085840D9552D}" srcOrd="0" destOrd="0" presId="urn:microsoft.com/office/officeart/2005/8/layout/pyramid2"/>
    <dgm:cxn modelId="{E4EA4A9D-2538-410A-B8AE-100642B50483}" type="presOf" srcId="{77C795B6-DD9A-49C9-B0B0-A8124276CB4B}" destId="{231E723B-D013-4029-B10A-E00445A1FCDE}" srcOrd="0" destOrd="0" presId="urn:microsoft.com/office/officeart/2005/8/layout/pyramid2"/>
    <dgm:cxn modelId="{99476D9F-30D2-483E-9C18-F7E15FD40C85}" type="presOf" srcId="{9FB66422-9CDB-406A-876A-0107F7C0404B}" destId="{7E11D1D9-3FD1-4608-8A42-1450E7A98B41}" srcOrd="0" destOrd="0" presId="urn:microsoft.com/office/officeart/2005/8/layout/pyramid2"/>
    <dgm:cxn modelId="{AA231DA0-6982-4474-9E54-8AC0959B1DED}" srcId="{77C795B6-DD9A-49C9-B0B0-A8124276CB4B}" destId="{EE2252D1-041A-408C-B97D-CE45D94BCA06}" srcOrd="2" destOrd="0" parTransId="{4693FAE6-5C1F-4DE3-9330-DE463E44ADBB}" sibTransId="{41BACE55-5D85-426F-87BA-CD01399B9A2F}"/>
    <dgm:cxn modelId="{A68C7AB9-9ACF-4697-BECB-66C773DA21E1}" srcId="{77C795B6-DD9A-49C9-B0B0-A8124276CB4B}" destId="{9FB66422-9CDB-406A-876A-0107F7C0404B}" srcOrd="0" destOrd="0" parTransId="{836D9261-17A8-433D-81D6-0D02C9FCF891}" sibTransId="{DF94DFB5-AA17-4637-9B96-BCF72324D078}"/>
    <dgm:cxn modelId="{BB62F7CD-0585-4B61-9B17-7206D44640C2}" srcId="{77C795B6-DD9A-49C9-B0B0-A8124276CB4B}" destId="{0FBE0E4E-5E10-4650-961D-0BAEDA2E4CC8}" srcOrd="1" destOrd="0" parTransId="{0D06EB54-7296-4CC2-B9A5-5C2960D24B2E}" sibTransId="{3DB7F02E-9241-41CA-83A8-E886DF03D2B7}"/>
    <dgm:cxn modelId="{F0F854ED-49AA-4EA7-9DF9-FF1156407F50}" type="presOf" srcId="{0FBE0E4E-5E10-4650-961D-0BAEDA2E4CC8}" destId="{69602B40-F6AD-4EE2-9B08-5AA90ED79AC9}" srcOrd="0" destOrd="0" presId="urn:microsoft.com/office/officeart/2005/8/layout/pyramid2"/>
    <dgm:cxn modelId="{28049D99-0E98-44ED-A608-6D34A50E7E44}" type="presParOf" srcId="{231E723B-D013-4029-B10A-E00445A1FCDE}" destId="{CEE90A4A-E55E-4730-99AA-DB28BA4CC558}" srcOrd="0" destOrd="0" presId="urn:microsoft.com/office/officeart/2005/8/layout/pyramid2"/>
    <dgm:cxn modelId="{0D8A269C-648C-4C19-9891-140981AC79DF}" type="presParOf" srcId="{231E723B-D013-4029-B10A-E00445A1FCDE}" destId="{33AD6449-C918-4B09-B4F9-2146493F7039}" srcOrd="1" destOrd="0" presId="urn:microsoft.com/office/officeart/2005/8/layout/pyramid2"/>
    <dgm:cxn modelId="{3CDA63D1-ECBB-445D-8B03-C69A25368F49}" type="presParOf" srcId="{33AD6449-C918-4B09-B4F9-2146493F7039}" destId="{7E11D1D9-3FD1-4608-8A42-1450E7A98B41}" srcOrd="0" destOrd="0" presId="urn:microsoft.com/office/officeart/2005/8/layout/pyramid2"/>
    <dgm:cxn modelId="{BF8A03B1-CFFD-4C38-B62A-D15312084FEC}" type="presParOf" srcId="{33AD6449-C918-4B09-B4F9-2146493F7039}" destId="{5500A716-F8BE-4956-9FDF-C4FB44843263}" srcOrd="1" destOrd="0" presId="urn:microsoft.com/office/officeart/2005/8/layout/pyramid2"/>
    <dgm:cxn modelId="{45B75931-7EA7-40A8-B351-F7587D27E9C8}" type="presParOf" srcId="{33AD6449-C918-4B09-B4F9-2146493F7039}" destId="{69602B40-F6AD-4EE2-9B08-5AA90ED79AC9}" srcOrd="2" destOrd="0" presId="urn:microsoft.com/office/officeart/2005/8/layout/pyramid2"/>
    <dgm:cxn modelId="{A2696679-3B08-408D-9244-90E7EB58E2B8}" type="presParOf" srcId="{33AD6449-C918-4B09-B4F9-2146493F7039}" destId="{75CC3768-3603-4539-8536-2F1CD5E23F2E}" srcOrd="3" destOrd="0" presId="urn:microsoft.com/office/officeart/2005/8/layout/pyramid2"/>
    <dgm:cxn modelId="{7865BE51-ED8F-4302-A2E4-36F7B96BD61F}" type="presParOf" srcId="{33AD6449-C918-4B09-B4F9-2146493F7039}" destId="{DCD11997-06D3-446F-BFC9-085840D9552D}" srcOrd="4" destOrd="0" presId="urn:microsoft.com/office/officeart/2005/8/layout/pyramid2"/>
    <dgm:cxn modelId="{00CF1502-E74A-4C78-BF40-FEFECC38772A}" type="presParOf" srcId="{33AD6449-C918-4B09-B4F9-2146493F7039}" destId="{4E52A52B-31DC-499B-A484-EA9E880F9081}" srcOrd="5" destOrd="0" presId="urn:microsoft.com/office/officeart/2005/8/layout/pyramid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D5811-8A43-4679-A0CB-CA37881132F3}">
      <dsp:nvSpPr>
        <dsp:cNvPr id="0" name=""/>
        <dsp:cNvSpPr/>
      </dsp:nvSpPr>
      <dsp:spPr>
        <a:xfrm>
          <a:off x="-4153553" y="-637397"/>
          <a:ext cx="4949198" cy="4949198"/>
        </a:xfrm>
        <a:prstGeom prst="blockArc">
          <a:avLst>
            <a:gd name="adj1" fmla="val 18900000"/>
            <a:gd name="adj2" fmla="val 2700000"/>
            <a:gd name="adj3" fmla="val 436"/>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B79F8B-3AAB-4780-8D60-BF3888A1ACE6}">
      <dsp:nvSpPr>
        <dsp:cNvPr id="0" name=""/>
        <dsp:cNvSpPr/>
      </dsp:nvSpPr>
      <dsp:spPr>
        <a:xfrm>
          <a:off x="416881" y="282488"/>
          <a:ext cx="4766477" cy="565270"/>
        </a:xfrm>
        <a:prstGeom prst="rect">
          <a:avLst/>
        </a:prstGeom>
        <a:solidFill>
          <a:schemeClr val="accent1">
            <a:hueOff val="0"/>
            <a:satOff val="0"/>
            <a:lumOff val="0"/>
          </a:schemeClr>
        </a:solidFill>
        <a:ln w="22225" cap="rnd" cmpd="sng" algn="ctr">
          <a:solidFill>
            <a:srgbClr val="46123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8683" tIns="48260" rIns="48260" bIns="48260" numCol="1" spcCol="1270" anchor="ctr" anchorCtr="0">
          <a:noAutofit/>
        </a:bodyPr>
        <a:lstStyle/>
        <a:p>
          <a:pPr marL="0" lvl="0" indent="0" algn="l" defTabSz="844550">
            <a:lnSpc>
              <a:spcPct val="90000"/>
            </a:lnSpc>
            <a:spcBef>
              <a:spcPct val="0"/>
            </a:spcBef>
            <a:spcAft>
              <a:spcPct val="35000"/>
            </a:spcAft>
            <a:buNone/>
          </a:pPr>
          <a:r>
            <a:rPr lang="en-IN" sz="1900" kern="1200" dirty="0"/>
            <a:t>  </a:t>
          </a:r>
          <a:r>
            <a:rPr lang="en-IN" sz="1900" b="1" kern="1200" dirty="0"/>
            <a:t>Kaggle</a:t>
          </a:r>
          <a:r>
            <a:rPr lang="en-IN" sz="1900" kern="1200" dirty="0"/>
            <a:t>: Data Download Using API</a:t>
          </a:r>
          <a:endParaRPr lang="en-US" sz="1900" kern="1200" dirty="0"/>
        </a:p>
      </dsp:txBody>
      <dsp:txXfrm>
        <a:off x="416881" y="282488"/>
        <a:ext cx="4766477" cy="565270"/>
      </dsp:txXfrm>
    </dsp:sp>
    <dsp:sp modelId="{14FD00D2-128B-4F99-B290-731098415D94}">
      <dsp:nvSpPr>
        <dsp:cNvPr id="0" name=""/>
        <dsp:cNvSpPr/>
      </dsp:nvSpPr>
      <dsp:spPr>
        <a:xfrm>
          <a:off x="63587" y="211829"/>
          <a:ext cx="706587" cy="706587"/>
        </a:xfrm>
        <a:prstGeom prst="ellipse">
          <a:avLst/>
        </a:prstGeom>
        <a:solidFill>
          <a:schemeClr val="l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0F68AD5-7638-44B5-9D03-107DEBBBC29B}">
      <dsp:nvSpPr>
        <dsp:cNvPr id="0" name=""/>
        <dsp:cNvSpPr/>
      </dsp:nvSpPr>
      <dsp:spPr>
        <a:xfrm>
          <a:off x="740963" y="1130540"/>
          <a:ext cx="4442395" cy="565270"/>
        </a:xfrm>
        <a:prstGeom prst="rect">
          <a:avLst/>
        </a:prstGeom>
        <a:solidFill>
          <a:schemeClr val="accent1">
            <a:hueOff val="0"/>
            <a:satOff val="0"/>
            <a:lumOff val="0"/>
            <a:alpha val="90000"/>
          </a:schemeClr>
        </a:solidFill>
        <a:ln w="22225" cap="rnd" cmpd="sng" algn="ctr">
          <a:solidFill>
            <a:srgbClr val="46123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8683" tIns="48260" rIns="48260" bIns="48260" numCol="1" spcCol="1270" anchor="ctr" anchorCtr="0">
          <a:noAutofit/>
        </a:bodyPr>
        <a:lstStyle/>
        <a:p>
          <a:pPr marL="0" lvl="0" indent="0" algn="l" defTabSz="844550">
            <a:lnSpc>
              <a:spcPct val="90000"/>
            </a:lnSpc>
            <a:spcBef>
              <a:spcPct val="0"/>
            </a:spcBef>
            <a:spcAft>
              <a:spcPct val="35000"/>
            </a:spcAft>
            <a:buNone/>
          </a:pPr>
          <a:r>
            <a:rPr lang="en-IN" sz="1900" kern="1200" dirty="0"/>
            <a:t> </a:t>
          </a:r>
          <a:r>
            <a:rPr lang="en-IN" sz="1900" b="1" kern="1200" dirty="0"/>
            <a:t>MySQL Workbench</a:t>
          </a:r>
          <a:r>
            <a:rPr lang="en-IN" sz="1900" kern="1200" dirty="0"/>
            <a:t>: SQL Database</a:t>
          </a:r>
          <a:endParaRPr lang="en-US" sz="1900" kern="1200" dirty="0"/>
        </a:p>
      </dsp:txBody>
      <dsp:txXfrm>
        <a:off x="740963" y="1130540"/>
        <a:ext cx="4442395" cy="565270"/>
      </dsp:txXfrm>
    </dsp:sp>
    <dsp:sp modelId="{1CE42E2C-7A8A-4131-89FD-3393017B2482}">
      <dsp:nvSpPr>
        <dsp:cNvPr id="0" name=""/>
        <dsp:cNvSpPr/>
      </dsp:nvSpPr>
      <dsp:spPr>
        <a:xfrm>
          <a:off x="387669" y="1059881"/>
          <a:ext cx="706587" cy="706587"/>
        </a:xfrm>
        <a:prstGeom prst="ellipse">
          <a:avLst/>
        </a:prstGeom>
        <a:solidFill>
          <a:schemeClr val="l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214EBE3-363E-4700-80AD-481B7B84BF18}">
      <dsp:nvSpPr>
        <dsp:cNvPr id="0" name=""/>
        <dsp:cNvSpPr/>
      </dsp:nvSpPr>
      <dsp:spPr>
        <a:xfrm>
          <a:off x="740963" y="1978593"/>
          <a:ext cx="4442395" cy="565270"/>
        </a:xfrm>
        <a:prstGeom prst="rect">
          <a:avLst/>
        </a:prstGeom>
        <a:solidFill>
          <a:schemeClr val="accent1">
            <a:hueOff val="0"/>
            <a:satOff val="0"/>
            <a:lumOff val="0"/>
            <a:alpha val="90000"/>
          </a:schemeClr>
        </a:solidFill>
        <a:ln w="22225" cap="rnd" cmpd="sng" algn="ctr">
          <a:solidFill>
            <a:srgbClr val="46123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8683" tIns="48260" rIns="48260" bIns="48260" numCol="1" spcCol="1270" anchor="ctr" anchorCtr="0">
          <a:noAutofit/>
        </a:bodyPr>
        <a:lstStyle/>
        <a:p>
          <a:pPr marL="0" lvl="0" indent="0" algn="l" defTabSz="844550">
            <a:lnSpc>
              <a:spcPct val="90000"/>
            </a:lnSpc>
            <a:spcBef>
              <a:spcPct val="0"/>
            </a:spcBef>
            <a:spcAft>
              <a:spcPct val="35000"/>
            </a:spcAft>
            <a:buNone/>
          </a:pPr>
          <a:r>
            <a:rPr lang="en-IN" sz="1900" kern="1200" dirty="0"/>
            <a:t>  </a:t>
          </a:r>
          <a:r>
            <a:rPr lang="en-IN" sz="1900" b="1" kern="1200" dirty="0"/>
            <a:t>Power Query Editor</a:t>
          </a:r>
          <a:r>
            <a:rPr lang="en-IN" sz="1900" kern="1200" dirty="0"/>
            <a:t>: Power BI</a:t>
          </a:r>
          <a:endParaRPr lang="en-US" sz="1900" kern="1200" dirty="0"/>
        </a:p>
      </dsp:txBody>
      <dsp:txXfrm>
        <a:off x="740963" y="1978593"/>
        <a:ext cx="4442395" cy="565270"/>
      </dsp:txXfrm>
    </dsp:sp>
    <dsp:sp modelId="{99E2B932-3468-4DE7-9BAC-31E6A6A009B1}">
      <dsp:nvSpPr>
        <dsp:cNvPr id="0" name=""/>
        <dsp:cNvSpPr/>
      </dsp:nvSpPr>
      <dsp:spPr>
        <a:xfrm>
          <a:off x="387669" y="1907934"/>
          <a:ext cx="706587" cy="706587"/>
        </a:xfrm>
        <a:prstGeom prst="ellipse">
          <a:avLst/>
        </a:prstGeom>
        <a:solidFill>
          <a:schemeClr val="lt1">
            <a:hueOff val="0"/>
            <a:satOff val="0"/>
            <a:lumOff val="0"/>
            <a:alphaOff val="0"/>
          </a:schemeClr>
        </a:solidFill>
        <a:ln w="22225" cap="rnd" cmpd="dbl" algn="ctr">
          <a:solidFill>
            <a:scrgbClr r="0" g="0" b="0"/>
          </a:solidFill>
          <a:prstDash val="solid"/>
        </a:ln>
        <a:effectLst/>
      </dsp:spPr>
      <dsp:style>
        <a:lnRef idx="2">
          <a:scrgbClr r="0" g="0" b="0"/>
        </a:lnRef>
        <a:fillRef idx="1">
          <a:scrgbClr r="0" g="0" b="0"/>
        </a:fillRef>
        <a:effectRef idx="0">
          <a:scrgbClr r="0" g="0" b="0"/>
        </a:effectRef>
        <a:fontRef idx="minor"/>
      </dsp:style>
    </dsp:sp>
    <dsp:sp modelId="{4A724350-7F00-44A5-BB90-2867DB396D48}">
      <dsp:nvSpPr>
        <dsp:cNvPr id="0" name=""/>
        <dsp:cNvSpPr/>
      </dsp:nvSpPr>
      <dsp:spPr>
        <a:xfrm>
          <a:off x="416881" y="2826645"/>
          <a:ext cx="4766477" cy="565270"/>
        </a:xfrm>
        <a:prstGeom prst="rect">
          <a:avLst/>
        </a:prstGeom>
        <a:solidFill>
          <a:schemeClr val="accent1">
            <a:hueOff val="0"/>
            <a:satOff val="0"/>
            <a:lumOff val="0"/>
            <a:alpha val="90000"/>
          </a:schemeClr>
        </a:solidFill>
        <a:ln w="22225" cap="rnd" cmpd="sng" algn="ctr">
          <a:solidFill>
            <a:srgbClr val="46123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8683" tIns="48260" rIns="48260" bIns="48260" numCol="1" spcCol="1270" anchor="ctr" anchorCtr="0">
          <a:noAutofit/>
        </a:bodyPr>
        <a:lstStyle/>
        <a:p>
          <a:pPr marL="0" lvl="0" indent="0" algn="l" defTabSz="844550">
            <a:lnSpc>
              <a:spcPct val="90000"/>
            </a:lnSpc>
            <a:spcBef>
              <a:spcPct val="0"/>
            </a:spcBef>
            <a:spcAft>
              <a:spcPct val="35000"/>
            </a:spcAft>
            <a:buNone/>
          </a:pPr>
          <a:r>
            <a:rPr lang="en-IN" sz="1900" b="1" kern="1200" dirty="0"/>
            <a:t>Power BI Desktop</a:t>
          </a:r>
          <a:r>
            <a:rPr lang="en-IN" sz="1900" kern="1200" dirty="0"/>
            <a:t>: Dashboard Creation</a:t>
          </a:r>
          <a:endParaRPr lang="en-US" sz="1900" kern="1200" dirty="0"/>
        </a:p>
      </dsp:txBody>
      <dsp:txXfrm>
        <a:off x="416881" y="2826645"/>
        <a:ext cx="4766477" cy="565270"/>
      </dsp:txXfrm>
    </dsp:sp>
    <dsp:sp modelId="{2754A7B4-E1DA-4FEA-988F-907EC12EDB58}">
      <dsp:nvSpPr>
        <dsp:cNvPr id="0" name=""/>
        <dsp:cNvSpPr/>
      </dsp:nvSpPr>
      <dsp:spPr>
        <a:xfrm>
          <a:off x="63587" y="2755986"/>
          <a:ext cx="706587" cy="706587"/>
        </a:xfrm>
        <a:prstGeom prst="ellipse">
          <a:avLst/>
        </a:prstGeom>
        <a:solidFill>
          <a:schemeClr val="l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3A7C6D-7462-4D2E-BCB1-5896197EF6E6}">
      <dsp:nvSpPr>
        <dsp:cNvPr id="0" name=""/>
        <dsp:cNvSpPr/>
      </dsp:nvSpPr>
      <dsp:spPr>
        <a:xfrm>
          <a:off x="0" y="579"/>
          <a:ext cx="7120426" cy="0"/>
        </a:xfrm>
        <a:prstGeom prst="line">
          <a:avLst/>
        </a:prstGeom>
        <a:solidFill>
          <a:schemeClr val="accent2">
            <a:alpha val="90000"/>
            <a:hueOff val="0"/>
            <a:satOff val="0"/>
            <a:lumOff val="0"/>
            <a:alphaOff val="0"/>
          </a:schemeClr>
        </a:solidFill>
        <a:ln w="22225" cap="rnd"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A3CAE3-B654-429D-B9FE-0E08BFE4173A}">
      <dsp:nvSpPr>
        <dsp:cNvPr id="0" name=""/>
        <dsp:cNvSpPr/>
      </dsp:nvSpPr>
      <dsp:spPr>
        <a:xfrm>
          <a:off x="0" y="579"/>
          <a:ext cx="7120426" cy="949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150000"/>
            </a:lnSpc>
            <a:spcBef>
              <a:spcPct val="0"/>
            </a:spcBef>
            <a:spcAft>
              <a:spcPct val="35000"/>
            </a:spcAft>
            <a:buNone/>
          </a:pPr>
          <a:r>
            <a:rPr lang="en-IN" sz="1900" b="1" kern="1200" dirty="0">
              <a:solidFill>
                <a:srgbClr val="AB688D"/>
              </a:solidFill>
            </a:rPr>
            <a:t>Service Quality: </a:t>
          </a:r>
          <a:r>
            <a:rPr lang="en-IN" sz="1900" kern="1200" dirty="0"/>
            <a:t>The customers who pay the most for premium services are the most unhappy &amp; likely to leave.</a:t>
          </a:r>
          <a:endParaRPr lang="en-US" sz="1900" kern="1200" dirty="0"/>
        </a:p>
      </dsp:txBody>
      <dsp:txXfrm>
        <a:off x="0" y="579"/>
        <a:ext cx="7120426" cy="949967"/>
      </dsp:txXfrm>
    </dsp:sp>
    <dsp:sp modelId="{BCC91D77-A518-4561-8699-B04D82818A86}">
      <dsp:nvSpPr>
        <dsp:cNvPr id="0" name=""/>
        <dsp:cNvSpPr/>
      </dsp:nvSpPr>
      <dsp:spPr>
        <a:xfrm>
          <a:off x="0" y="950547"/>
          <a:ext cx="7120426" cy="0"/>
        </a:xfrm>
        <a:prstGeom prst="line">
          <a:avLst/>
        </a:prstGeom>
        <a:solidFill>
          <a:schemeClr val="accent2">
            <a:alpha val="90000"/>
            <a:hueOff val="0"/>
            <a:satOff val="0"/>
            <a:lumOff val="0"/>
            <a:alphaOff val="-10000"/>
          </a:schemeClr>
        </a:solidFill>
        <a:ln w="22225" cap="rnd" cmpd="sng" algn="ctr">
          <a:solidFill>
            <a:schemeClr val="accent2">
              <a:alpha val="90000"/>
              <a:hueOff val="0"/>
              <a:satOff val="0"/>
              <a:lumOff val="0"/>
              <a:alphaOff val="-10000"/>
            </a:schemeClr>
          </a:solidFill>
          <a:prstDash val="solid"/>
        </a:ln>
        <a:effectLst/>
      </dsp:spPr>
      <dsp:style>
        <a:lnRef idx="2">
          <a:scrgbClr r="0" g="0" b="0"/>
        </a:lnRef>
        <a:fillRef idx="1">
          <a:scrgbClr r="0" g="0" b="0"/>
        </a:fillRef>
        <a:effectRef idx="0">
          <a:scrgbClr r="0" g="0" b="0"/>
        </a:effectRef>
        <a:fontRef idx="minor">
          <a:schemeClr val="lt1"/>
        </a:fontRef>
      </dsp:style>
    </dsp:sp>
    <dsp:sp modelId="{133C5252-D84E-43BC-BF93-94F5CE8A64EB}">
      <dsp:nvSpPr>
        <dsp:cNvPr id="0" name=""/>
        <dsp:cNvSpPr/>
      </dsp:nvSpPr>
      <dsp:spPr>
        <a:xfrm>
          <a:off x="0" y="950547"/>
          <a:ext cx="7120426" cy="949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150000"/>
            </a:lnSpc>
            <a:spcBef>
              <a:spcPct val="0"/>
            </a:spcBef>
            <a:spcAft>
              <a:spcPct val="35000"/>
            </a:spcAft>
            <a:buNone/>
          </a:pPr>
          <a:r>
            <a:rPr lang="en-US" sz="1900" b="1" kern="1200" dirty="0">
              <a:solidFill>
                <a:srgbClr val="AB688D"/>
              </a:solidFill>
            </a:rPr>
            <a:t>New Customer Failure: </a:t>
          </a:r>
          <a:r>
            <a:rPr lang="en-US" sz="1900" kern="1200" dirty="0"/>
            <a:t>We are failing to keep new customers. The first year of service is the highest risk period.</a:t>
          </a:r>
        </a:p>
      </dsp:txBody>
      <dsp:txXfrm>
        <a:off x="0" y="950547"/>
        <a:ext cx="7120426" cy="949967"/>
      </dsp:txXfrm>
    </dsp:sp>
    <dsp:sp modelId="{6B22F1C7-14F7-4EAA-BE64-0B56D8DE4FCF}">
      <dsp:nvSpPr>
        <dsp:cNvPr id="0" name=""/>
        <dsp:cNvSpPr/>
      </dsp:nvSpPr>
      <dsp:spPr>
        <a:xfrm>
          <a:off x="0" y="1900514"/>
          <a:ext cx="7120426" cy="0"/>
        </a:xfrm>
        <a:prstGeom prst="line">
          <a:avLst/>
        </a:prstGeom>
        <a:solidFill>
          <a:schemeClr val="accent2">
            <a:alpha val="90000"/>
            <a:hueOff val="0"/>
            <a:satOff val="0"/>
            <a:lumOff val="0"/>
            <a:alphaOff val="-20000"/>
          </a:schemeClr>
        </a:solidFill>
        <a:ln w="22225" cap="rnd" cmpd="sng" algn="ctr">
          <a:solidFill>
            <a:schemeClr val="accent2">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a:schemeClr val="lt1"/>
        </a:fontRef>
      </dsp:style>
    </dsp:sp>
    <dsp:sp modelId="{CED5DBA6-AFDF-4DB2-A497-54CEE3167F32}">
      <dsp:nvSpPr>
        <dsp:cNvPr id="0" name=""/>
        <dsp:cNvSpPr/>
      </dsp:nvSpPr>
      <dsp:spPr>
        <a:xfrm>
          <a:off x="0" y="1900514"/>
          <a:ext cx="7120426" cy="949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150000"/>
            </a:lnSpc>
            <a:spcBef>
              <a:spcPct val="0"/>
            </a:spcBef>
            <a:spcAft>
              <a:spcPct val="35000"/>
            </a:spcAft>
            <a:buNone/>
          </a:pPr>
          <a:r>
            <a:rPr lang="en-US" sz="1900" b="1" kern="1200" dirty="0">
              <a:solidFill>
                <a:srgbClr val="AB688D"/>
              </a:solidFill>
            </a:rPr>
            <a:t>Customer Protect: </a:t>
          </a:r>
          <a:r>
            <a:rPr lang="en-US" sz="1900" kern="1200" dirty="0"/>
            <a:t>Show customers have given the most revenue over their lifetime. </a:t>
          </a:r>
        </a:p>
      </dsp:txBody>
      <dsp:txXfrm>
        <a:off x="0" y="1900514"/>
        <a:ext cx="7120426" cy="949967"/>
      </dsp:txXfrm>
    </dsp:sp>
    <dsp:sp modelId="{A9FF790E-3506-469E-A123-660AE905C4FE}">
      <dsp:nvSpPr>
        <dsp:cNvPr id="0" name=""/>
        <dsp:cNvSpPr/>
      </dsp:nvSpPr>
      <dsp:spPr>
        <a:xfrm>
          <a:off x="0" y="2850481"/>
          <a:ext cx="7120426" cy="0"/>
        </a:xfrm>
        <a:prstGeom prst="line">
          <a:avLst/>
        </a:prstGeom>
        <a:solidFill>
          <a:schemeClr val="accent2">
            <a:alpha val="90000"/>
            <a:hueOff val="0"/>
            <a:satOff val="0"/>
            <a:lumOff val="0"/>
            <a:alphaOff val="-30000"/>
          </a:schemeClr>
        </a:solidFill>
        <a:ln w="22225" cap="rnd" cmpd="sng" algn="ctr">
          <a:solidFill>
            <a:schemeClr val="accent2">
              <a:alpha val="90000"/>
              <a:hueOff val="0"/>
              <a:satOff val="0"/>
              <a:lumOff val="0"/>
              <a:alphaOff val="-30000"/>
            </a:schemeClr>
          </a:solidFill>
          <a:prstDash val="solid"/>
        </a:ln>
        <a:effectLst/>
      </dsp:spPr>
      <dsp:style>
        <a:lnRef idx="2">
          <a:scrgbClr r="0" g="0" b="0"/>
        </a:lnRef>
        <a:fillRef idx="1">
          <a:scrgbClr r="0" g="0" b="0"/>
        </a:fillRef>
        <a:effectRef idx="0">
          <a:scrgbClr r="0" g="0" b="0"/>
        </a:effectRef>
        <a:fontRef idx="minor">
          <a:schemeClr val="lt1"/>
        </a:fontRef>
      </dsp:style>
    </dsp:sp>
    <dsp:sp modelId="{2C73A091-94D7-42E0-8EA5-1C2EC1BDCB07}">
      <dsp:nvSpPr>
        <dsp:cNvPr id="0" name=""/>
        <dsp:cNvSpPr/>
      </dsp:nvSpPr>
      <dsp:spPr>
        <a:xfrm>
          <a:off x="0" y="2850481"/>
          <a:ext cx="7120426" cy="949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150000"/>
            </a:lnSpc>
            <a:spcBef>
              <a:spcPct val="0"/>
            </a:spcBef>
            <a:spcAft>
              <a:spcPct val="35000"/>
            </a:spcAft>
            <a:buNone/>
          </a:pPr>
          <a:r>
            <a:rPr lang="en-US" sz="1900" b="1" kern="1200" dirty="0">
              <a:solidFill>
                <a:srgbClr val="AB688D"/>
              </a:solidFill>
            </a:rPr>
            <a:t>Age Group Focus: </a:t>
          </a:r>
          <a:r>
            <a:rPr lang="en-US" sz="1900" kern="1200" dirty="0"/>
            <a:t>Some age groups both leave more &amp; cost more in lost revenue.</a:t>
          </a:r>
        </a:p>
      </dsp:txBody>
      <dsp:txXfrm>
        <a:off x="0" y="2850481"/>
        <a:ext cx="7120426" cy="949967"/>
      </dsp:txXfrm>
    </dsp:sp>
    <dsp:sp modelId="{DCDEA285-5531-40BC-81DE-E4635660D249}">
      <dsp:nvSpPr>
        <dsp:cNvPr id="0" name=""/>
        <dsp:cNvSpPr/>
      </dsp:nvSpPr>
      <dsp:spPr>
        <a:xfrm>
          <a:off x="0" y="3800448"/>
          <a:ext cx="7120426" cy="0"/>
        </a:xfrm>
        <a:prstGeom prst="line">
          <a:avLst/>
        </a:prstGeom>
        <a:solidFill>
          <a:schemeClr val="accent2">
            <a:alpha val="90000"/>
            <a:hueOff val="0"/>
            <a:satOff val="0"/>
            <a:lumOff val="0"/>
            <a:alphaOff val="-40000"/>
          </a:schemeClr>
        </a:solidFill>
        <a:ln w="22225" cap="rnd"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a:schemeClr val="lt1"/>
        </a:fontRef>
      </dsp:style>
    </dsp:sp>
    <dsp:sp modelId="{E78C5B31-369B-42F0-9F0C-90B8A5616444}">
      <dsp:nvSpPr>
        <dsp:cNvPr id="0" name=""/>
        <dsp:cNvSpPr/>
      </dsp:nvSpPr>
      <dsp:spPr>
        <a:xfrm>
          <a:off x="0" y="3800448"/>
          <a:ext cx="7120426" cy="949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150000"/>
            </a:lnSpc>
            <a:spcBef>
              <a:spcPct val="0"/>
            </a:spcBef>
            <a:spcAft>
              <a:spcPct val="35000"/>
            </a:spcAft>
            <a:buNone/>
          </a:pPr>
          <a:r>
            <a:rPr lang="en-US" sz="1900" b="1" kern="1200" dirty="0">
              <a:solidFill>
                <a:srgbClr val="AB688D"/>
              </a:solidFill>
            </a:rPr>
            <a:t>Contract Commitment: </a:t>
          </a:r>
          <a:r>
            <a:rPr lang="en-US" sz="1900" kern="1200" dirty="0"/>
            <a:t>The risky customer profile pays high prices on an easy month-to-month contract</a:t>
          </a:r>
        </a:p>
      </dsp:txBody>
      <dsp:txXfrm>
        <a:off x="0" y="3800448"/>
        <a:ext cx="7120426" cy="9499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E90A4A-E55E-4730-99AA-DB28BA4CC558}">
      <dsp:nvSpPr>
        <dsp:cNvPr id="0" name=""/>
        <dsp:cNvSpPr/>
      </dsp:nvSpPr>
      <dsp:spPr>
        <a:xfrm>
          <a:off x="-282592" y="0"/>
          <a:ext cx="5970917" cy="4680576"/>
        </a:xfrm>
        <a:prstGeom prst="triangle">
          <a:avLst/>
        </a:prstGeom>
        <a:gradFill flip="none" rotWithShape="0">
          <a:gsLst>
            <a:gs pos="62000">
              <a:srgbClr val="5F193D"/>
            </a:gs>
            <a:gs pos="39000">
              <a:srgbClr val="5F193D"/>
            </a:gs>
            <a:gs pos="74000">
              <a:schemeClr val="accent2">
                <a:lumMod val="75000"/>
                <a:shade val="67500"/>
                <a:satMod val="115000"/>
              </a:schemeClr>
            </a:gs>
            <a:gs pos="100000">
              <a:schemeClr val="accent2">
                <a:lumMod val="75000"/>
                <a:shade val="100000"/>
                <a:satMod val="115000"/>
              </a:schemeClr>
            </a:gs>
          </a:gsLst>
          <a:lin ang="5400000" scaled="1"/>
          <a:tileRect/>
        </a:gradFill>
        <a:ln w="12700" cap="rnd" cmpd="sng" algn="ctr">
          <a:noFill/>
          <a:prstDash val="solid"/>
        </a:ln>
        <a:effectLst/>
        <a:scene3d>
          <a:camera prst="obliqueBottomRight"/>
          <a:lightRig rig="threePt" dir="t"/>
        </a:scene3d>
      </dsp:spPr>
      <dsp:style>
        <a:lnRef idx="1">
          <a:schemeClr val="accent3"/>
        </a:lnRef>
        <a:fillRef idx="2">
          <a:schemeClr val="accent3"/>
        </a:fillRef>
        <a:effectRef idx="1">
          <a:schemeClr val="accent3"/>
        </a:effectRef>
        <a:fontRef idx="minor">
          <a:schemeClr val="dk1"/>
        </a:fontRef>
      </dsp:style>
    </dsp:sp>
    <dsp:sp modelId="{7E11D1D9-3FD1-4608-8A42-1450E7A98B41}">
      <dsp:nvSpPr>
        <dsp:cNvPr id="0" name=""/>
        <dsp:cNvSpPr/>
      </dsp:nvSpPr>
      <dsp:spPr>
        <a:xfrm>
          <a:off x="1291629" y="750569"/>
          <a:ext cx="5864845" cy="1107980"/>
        </a:xfrm>
        <a:prstGeom prst="roundRect">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27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solidFill>
                <a:schemeClr val="tx1"/>
              </a:solidFill>
            </a:rPr>
            <a:t>The raw data had null values, which had to be carefully managed. Missing the customer’s Date of birth, so create the Synthetic data within MYSQL to perform the valuable age group analysis. </a:t>
          </a:r>
          <a:endParaRPr lang="en-US" sz="1600" kern="1200" dirty="0">
            <a:solidFill>
              <a:schemeClr val="tx1"/>
            </a:solidFill>
          </a:endParaRPr>
        </a:p>
      </dsp:txBody>
      <dsp:txXfrm>
        <a:off x="1345716" y="804656"/>
        <a:ext cx="5756671" cy="999806"/>
      </dsp:txXfrm>
    </dsp:sp>
    <dsp:sp modelId="{69602B40-F6AD-4EE2-9B08-5AA90ED79AC9}">
      <dsp:nvSpPr>
        <dsp:cNvPr id="0" name=""/>
        <dsp:cNvSpPr/>
      </dsp:nvSpPr>
      <dsp:spPr>
        <a:xfrm>
          <a:off x="1315923" y="2047991"/>
          <a:ext cx="5816259" cy="1107980"/>
        </a:xfrm>
        <a:prstGeom prst="roundRect">
          <a:avLst/>
        </a:prstGeom>
        <a:gradFill flip="none" rotWithShape="0">
          <a:gsLst>
            <a:gs pos="0">
              <a:schemeClr val="accent4">
                <a:tint val="66000"/>
                <a:satMod val="160000"/>
              </a:schemeClr>
            </a:gs>
            <a:gs pos="50000">
              <a:schemeClr val="accent4">
                <a:tint val="44500"/>
                <a:satMod val="160000"/>
              </a:schemeClr>
            </a:gs>
            <a:gs pos="100000">
              <a:schemeClr val="accent4">
                <a:tint val="23500"/>
                <a:satMod val="160000"/>
              </a:schemeClr>
            </a:gs>
          </a:gsLst>
          <a:lin ang="27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t>Creating useful variables (age groups, tenure category, service counts) needs careful rules. Define clear, business-driven group rules and verify with samples before aggregating.</a:t>
          </a:r>
          <a:endParaRPr lang="en-US" sz="1600" kern="1200" dirty="0"/>
        </a:p>
      </dsp:txBody>
      <dsp:txXfrm>
        <a:off x="1370010" y="2102078"/>
        <a:ext cx="5708085" cy="999806"/>
      </dsp:txXfrm>
    </dsp:sp>
    <dsp:sp modelId="{DCD11997-06D3-446F-BFC9-085840D9552D}">
      <dsp:nvSpPr>
        <dsp:cNvPr id="0" name=""/>
        <dsp:cNvSpPr/>
      </dsp:nvSpPr>
      <dsp:spPr>
        <a:xfrm>
          <a:off x="1328655" y="3358122"/>
          <a:ext cx="5790794" cy="1107980"/>
        </a:xfrm>
        <a:prstGeom prst="roundRect">
          <a:avLst/>
        </a:prstGeom>
        <a:gradFill flip="none" rotWithShape="0">
          <a:gsLst>
            <a:gs pos="0">
              <a:schemeClr val="accent4">
                <a:tint val="66000"/>
                <a:satMod val="160000"/>
              </a:schemeClr>
            </a:gs>
            <a:gs pos="50000">
              <a:schemeClr val="accent4">
                <a:tint val="44500"/>
                <a:satMod val="160000"/>
              </a:schemeClr>
            </a:gs>
            <a:gs pos="100000">
              <a:schemeClr val="accent4">
                <a:tint val="23500"/>
                <a:satMod val="160000"/>
              </a:schemeClr>
            </a:gs>
          </a:gsLst>
          <a:lin ang="27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t>It analyses a huge number of factors. The challenge was to translate the technical results(MYSQL)into short, easy-to-understand that can be used to reduce churn.  </a:t>
          </a:r>
          <a:endParaRPr lang="en-US" sz="1600" kern="1200" dirty="0"/>
        </a:p>
      </dsp:txBody>
      <dsp:txXfrm>
        <a:off x="1382742" y="3412209"/>
        <a:ext cx="5682620" cy="999806"/>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F89D64-FC1E-4F44-B1B0-899AA34C17DA}" type="datetimeFigureOut">
              <a:rPr lang="en-US" smtClean="0"/>
              <a:t>10/15/2025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71B2AF-7BA5-447E-90A1-53947D134F53}" type="slidenum">
              <a:rPr lang="en-US" smtClean="0"/>
              <a:t>‹#›</a:t>
            </a:fld>
            <a:endParaRPr lang="en-US"/>
          </a:p>
        </p:txBody>
      </p:sp>
    </p:spTree>
    <p:extLst>
      <p:ext uri="{BB962C8B-B14F-4D97-AF65-F5344CB8AC3E}">
        <p14:creationId xmlns:p14="http://schemas.microsoft.com/office/powerpoint/2010/main" val="20493795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intro</a:t>
            </a:r>
            <a:endParaRPr lang="en-US" dirty="0"/>
          </a:p>
        </p:txBody>
      </p:sp>
      <p:sp>
        <p:nvSpPr>
          <p:cNvPr id="4" name="Slide Number Placeholder 3"/>
          <p:cNvSpPr>
            <a:spLocks noGrp="1"/>
          </p:cNvSpPr>
          <p:nvPr>
            <p:ph type="sldNum" sz="quarter" idx="5"/>
          </p:nvPr>
        </p:nvSpPr>
        <p:spPr/>
        <p:txBody>
          <a:bodyPr/>
          <a:lstStyle/>
          <a:p>
            <a:fld id="{9471B2AF-7BA5-447E-90A1-53947D134F53}" type="slidenum">
              <a:rPr lang="en-US" smtClean="0"/>
              <a:t>1</a:t>
            </a:fld>
            <a:endParaRPr lang="en-US"/>
          </a:p>
        </p:txBody>
      </p:sp>
    </p:spTree>
    <p:extLst>
      <p:ext uri="{BB962C8B-B14F-4D97-AF65-F5344CB8AC3E}">
        <p14:creationId xmlns:p14="http://schemas.microsoft.com/office/powerpoint/2010/main" val="1534375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D27F9-1DD3-F1A1-D471-B32CCF5A81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26ED2B-40B0-8D00-B29B-DB1AAB7B1A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5F2FA4-7CD5-5248-37B0-40693C2936C5}"/>
              </a:ext>
            </a:extLst>
          </p:cNvPr>
          <p:cNvSpPr>
            <a:spLocks noGrp="1"/>
          </p:cNvSpPr>
          <p:nvPr>
            <p:ph type="body" idx="1"/>
          </p:nvPr>
        </p:nvSpPr>
        <p:spPr/>
        <p:txBody>
          <a:bodyPr/>
          <a:lstStyle/>
          <a:p>
            <a:r>
              <a:rPr lang="en-IN" dirty="0"/>
              <a:t>Business problems 5</a:t>
            </a:r>
          </a:p>
          <a:p>
            <a:endParaRPr lang="en-US" dirty="0"/>
          </a:p>
        </p:txBody>
      </p:sp>
      <p:sp>
        <p:nvSpPr>
          <p:cNvPr id="4" name="Slide Number Placeholder 3">
            <a:extLst>
              <a:ext uri="{FF2B5EF4-FFF2-40B4-BE49-F238E27FC236}">
                <a16:creationId xmlns:a16="http://schemas.microsoft.com/office/drawing/2014/main" id="{800A42B4-E083-70DD-3DD4-FA2FDBF4BA52}"/>
              </a:ext>
            </a:extLst>
          </p:cNvPr>
          <p:cNvSpPr>
            <a:spLocks noGrp="1"/>
          </p:cNvSpPr>
          <p:nvPr>
            <p:ph type="sldNum" sz="quarter" idx="5"/>
          </p:nvPr>
        </p:nvSpPr>
        <p:spPr/>
        <p:txBody>
          <a:bodyPr/>
          <a:lstStyle/>
          <a:p>
            <a:fld id="{9471B2AF-7BA5-447E-90A1-53947D134F53}" type="slidenum">
              <a:rPr lang="en-US" smtClean="0"/>
              <a:t>10</a:t>
            </a:fld>
            <a:endParaRPr lang="en-US"/>
          </a:p>
        </p:txBody>
      </p:sp>
    </p:spTree>
    <p:extLst>
      <p:ext uri="{BB962C8B-B14F-4D97-AF65-F5344CB8AC3E}">
        <p14:creationId xmlns:p14="http://schemas.microsoft.com/office/powerpoint/2010/main" val="51790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94A1E-CD1C-2FF2-770C-4F867C1713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3D414E-E32C-0D5F-16DC-26B0D71103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B8C57E-CE28-17A9-813D-CF590DD26B06}"/>
              </a:ext>
            </a:extLst>
          </p:cNvPr>
          <p:cNvSpPr>
            <a:spLocks noGrp="1"/>
          </p:cNvSpPr>
          <p:nvPr>
            <p:ph type="body" idx="1"/>
          </p:nvPr>
        </p:nvSpPr>
        <p:spPr/>
        <p:txBody>
          <a:bodyPr/>
          <a:lstStyle/>
          <a:p>
            <a:r>
              <a:rPr lang="en-IN" dirty="0"/>
              <a:t>Business problems 6</a:t>
            </a:r>
          </a:p>
          <a:p>
            <a:endParaRPr lang="en-US" dirty="0"/>
          </a:p>
        </p:txBody>
      </p:sp>
      <p:sp>
        <p:nvSpPr>
          <p:cNvPr id="4" name="Slide Number Placeholder 3">
            <a:extLst>
              <a:ext uri="{FF2B5EF4-FFF2-40B4-BE49-F238E27FC236}">
                <a16:creationId xmlns:a16="http://schemas.microsoft.com/office/drawing/2014/main" id="{54B90BBC-A635-6649-9161-56DE277726A8}"/>
              </a:ext>
            </a:extLst>
          </p:cNvPr>
          <p:cNvSpPr>
            <a:spLocks noGrp="1"/>
          </p:cNvSpPr>
          <p:nvPr>
            <p:ph type="sldNum" sz="quarter" idx="5"/>
          </p:nvPr>
        </p:nvSpPr>
        <p:spPr/>
        <p:txBody>
          <a:bodyPr/>
          <a:lstStyle/>
          <a:p>
            <a:fld id="{9471B2AF-7BA5-447E-90A1-53947D134F53}" type="slidenum">
              <a:rPr lang="en-US" smtClean="0"/>
              <a:t>11</a:t>
            </a:fld>
            <a:endParaRPr lang="en-US"/>
          </a:p>
        </p:txBody>
      </p:sp>
    </p:spTree>
    <p:extLst>
      <p:ext uri="{BB962C8B-B14F-4D97-AF65-F5344CB8AC3E}">
        <p14:creationId xmlns:p14="http://schemas.microsoft.com/office/powerpoint/2010/main" val="309383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CA1EE-D378-5206-898C-5902D00E0F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9E6BD8-8CFC-8E68-C689-C9F15E6E7B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D331B7-8CA5-34FD-9936-FF6CE2387BD0}"/>
              </a:ext>
            </a:extLst>
          </p:cNvPr>
          <p:cNvSpPr>
            <a:spLocks noGrp="1"/>
          </p:cNvSpPr>
          <p:nvPr>
            <p:ph type="body" idx="1"/>
          </p:nvPr>
        </p:nvSpPr>
        <p:spPr/>
        <p:txBody>
          <a:bodyPr/>
          <a:lstStyle/>
          <a:p>
            <a:r>
              <a:rPr lang="en-IN" dirty="0"/>
              <a:t>Business problems 7</a:t>
            </a:r>
          </a:p>
          <a:p>
            <a:endParaRPr lang="en-US" dirty="0"/>
          </a:p>
        </p:txBody>
      </p:sp>
      <p:sp>
        <p:nvSpPr>
          <p:cNvPr id="4" name="Slide Number Placeholder 3">
            <a:extLst>
              <a:ext uri="{FF2B5EF4-FFF2-40B4-BE49-F238E27FC236}">
                <a16:creationId xmlns:a16="http://schemas.microsoft.com/office/drawing/2014/main" id="{25E9B30E-45A9-27FE-D927-9322F6F0F82E}"/>
              </a:ext>
            </a:extLst>
          </p:cNvPr>
          <p:cNvSpPr>
            <a:spLocks noGrp="1"/>
          </p:cNvSpPr>
          <p:nvPr>
            <p:ph type="sldNum" sz="quarter" idx="5"/>
          </p:nvPr>
        </p:nvSpPr>
        <p:spPr/>
        <p:txBody>
          <a:bodyPr/>
          <a:lstStyle/>
          <a:p>
            <a:fld id="{9471B2AF-7BA5-447E-90A1-53947D134F53}" type="slidenum">
              <a:rPr lang="en-US" smtClean="0"/>
              <a:t>12</a:t>
            </a:fld>
            <a:endParaRPr lang="en-US"/>
          </a:p>
        </p:txBody>
      </p:sp>
    </p:spTree>
    <p:extLst>
      <p:ext uri="{BB962C8B-B14F-4D97-AF65-F5344CB8AC3E}">
        <p14:creationId xmlns:p14="http://schemas.microsoft.com/office/powerpoint/2010/main" val="3202007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E2B492-67BA-7F0F-E1E8-D1AC86BFFD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3EB4F0-B165-6BBF-7FFF-F8A7204D8A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05C3E5-4891-DA44-EE23-C78FB87A1631}"/>
              </a:ext>
            </a:extLst>
          </p:cNvPr>
          <p:cNvSpPr>
            <a:spLocks noGrp="1"/>
          </p:cNvSpPr>
          <p:nvPr>
            <p:ph type="body" idx="1"/>
          </p:nvPr>
        </p:nvSpPr>
        <p:spPr/>
        <p:txBody>
          <a:bodyPr/>
          <a:lstStyle/>
          <a:p>
            <a:r>
              <a:rPr lang="en-IN" dirty="0"/>
              <a:t>Business problems 8</a:t>
            </a:r>
          </a:p>
          <a:p>
            <a:endParaRPr lang="en-US" dirty="0"/>
          </a:p>
        </p:txBody>
      </p:sp>
      <p:sp>
        <p:nvSpPr>
          <p:cNvPr id="4" name="Slide Number Placeholder 3">
            <a:extLst>
              <a:ext uri="{FF2B5EF4-FFF2-40B4-BE49-F238E27FC236}">
                <a16:creationId xmlns:a16="http://schemas.microsoft.com/office/drawing/2014/main" id="{388F7965-B33F-F377-0AB7-DFD4B5C24A7F}"/>
              </a:ext>
            </a:extLst>
          </p:cNvPr>
          <p:cNvSpPr>
            <a:spLocks noGrp="1"/>
          </p:cNvSpPr>
          <p:nvPr>
            <p:ph type="sldNum" sz="quarter" idx="5"/>
          </p:nvPr>
        </p:nvSpPr>
        <p:spPr/>
        <p:txBody>
          <a:bodyPr/>
          <a:lstStyle/>
          <a:p>
            <a:fld id="{9471B2AF-7BA5-447E-90A1-53947D134F53}" type="slidenum">
              <a:rPr lang="en-US" smtClean="0"/>
              <a:t>13</a:t>
            </a:fld>
            <a:endParaRPr lang="en-US"/>
          </a:p>
        </p:txBody>
      </p:sp>
    </p:spTree>
    <p:extLst>
      <p:ext uri="{BB962C8B-B14F-4D97-AF65-F5344CB8AC3E}">
        <p14:creationId xmlns:p14="http://schemas.microsoft.com/office/powerpoint/2010/main" val="33073890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99D7D-A0AA-0834-2B09-CDFD9DBA96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DE6CDE-5C2D-4645-1E52-22A97ADB05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431B1C-9F83-3B79-D170-62C1BAECC572}"/>
              </a:ext>
            </a:extLst>
          </p:cNvPr>
          <p:cNvSpPr>
            <a:spLocks noGrp="1"/>
          </p:cNvSpPr>
          <p:nvPr>
            <p:ph type="body" idx="1"/>
          </p:nvPr>
        </p:nvSpPr>
        <p:spPr/>
        <p:txBody>
          <a:bodyPr/>
          <a:lstStyle/>
          <a:p>
            <a:r>
              <a:rPr lang="en-IN" dirty="0"/>
              <a:t>Business problems 9</a:t>
            </a:r>
          </a:p>
          <a:p>
            <a:endParaRPr lang="en-US" dirty="0"/>
          </a:p>
        </p:txBody>
      </p:sp>
      <p:sp>
        <p:nvSpPr>
          <p:cNvPr id="4" name="Slide Number Placeholder 3">
            <a:extLst>
              <a:ext uri="{FF2B5EF4-FFF2-40B4-BE49-F238E27FC236}">
                <a16:creationId xmlns:a16="http://schemas.microsoft.com/office/drawing/2014/main" id="{23115C48-A307-C413-345F-4DEA734E2951}"/>
              </a:ext>
            </a:extLst>
          </p:cNvPr>
          <p:cNvSpPr>
            <a:spLocks noGrp="1"/>
          </p:cNvSpPr>
          <p:nvPr>
            <p:ph type="sldNum" sz="quarter" idx="5"/>
          </p:nvPr>
        </p:nvSpPr>
        <p:spPr/>
        <p:txBody>
          <a:bodyPr/>
          <a:lstStyle/>
          <a:p>
            <a:fld id="{9471B2AF-7BA5-447E-90A1-53947D134F53}" type="slidenum">
              <a:rPr lang="en-US" smtClean="0"/>
              <a:t>14</a:t>
            </a:fld>
            <a:endParaRPr lang="en-US"/>
          </a:p>
        </p:txBody>
      </p:sp>
    </p:spTree>
    <p:extLst>
      <p:ext uri="{BB962C8B-B14F-4D97-AF65-F5344CB8AC3E}">
        <p14:creationId xmlns:p14="http://schemas.microsoft.com/office/powerpoint/2010/main" val="2102235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FC5175-66D1-D9A0-109C-11597C98C9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306F5C-836B-9467-5882-5756FF3CE1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586F0A-3AFA-F388-68AE-56B8672B8F41}"/>
              </a:ext>
            </a:extLst>
          </p:cNvPr>
          <p:cNvSpPr>
            <a:spLocks noGrp="1"/>
          </p:cNvSpPr>
          <p:nvPr>
            <p:ph type="body" idx="1"/>
          </p:nvPr>
        </p:nvSpPr>
        <p:spPr/>
        <p:txBody>
          <a:bodyPr/>
          <a:lstStyle/>
          <a:p>
            <a:r>
              <a:rPr lang="en-IN" dirty="0"/>
              <a:t>Business problems 10</a:t>
            </a:r>
          </a:p>
          <a:p>
            <a:endParaRPr lang="en-US" dirty="0"/>
          </a:p>
        </p:txBody>
      </p:sp>
      <p:sp>
        <p:nvSpPr>
          <p:cNvPr id="4" name="Slide Number Placeholder 3">
            <a:extLst>
              <a:ext uri="{FF2B5EF4-FFF2-40B4-BE49-F238E27FC236}">
                <a16:creationId xmlns:a16="http://schemas.microsoft.com/office/drawing/2014/main" id="{47C4D856-BE14-B290-C0DA-664071B0DEA6}"/>
              </a:ext>
            </a:extLst>
          </p:cNvPr>
          <p:cNvSpPr>
            <a:spLocks noGrp="1"/>
          </p:cNvSpPr>
          <p:nvPr>
            <p:ph type="sldNum" sz="quarter" idx="5"/>
          </p:nvPr>
        </p:nvSpPr>
        <p:spPr/>
        <p:txBody>
          <a:bodyPr/>
          <a:lstStyle/>
          <a:p>
            <a:fld id="{9471B2AF-7BA5-447E-90A1-53947D134F53}" type="slidenum">
              <a:rPr lang="en-US" smtClean="0"/>
              <a:t>15</a:t>
            </a:fld>
            <a:endParaRPr lang="en-US"/>
          </a:p>
        </p:txBody>
      </p:sp>
    </p:spTree>
    <p:extLst>
      <p:ext uri="{BB962C8B-B14F-4D97-AF65-F5344CB8AC3E}">
        <p14:creationId xmlns:p14="http://schemas.microsoft.com/office/powerpoint/2010/main" val="27088508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33CF8-7F8D-E582-B0F2-6402720B18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53D167-C2D2-7E79-EF8C-55550C2D25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02E501-56ED-69A3-B221-520A23C90A2E}"/>
              </a:ext>
            </a:extLst>
          </p:cNvPr>
          <p:cNvSpPr>
            <a:spLocks noGrp="1"/>
          </p:cNvSpPr>
          <p:nvPr>
            <p:ph type="body" idx="1"/>
          </p:nvPr>
        </p:nvSpPr>
        <p:spPr/>
        <p:txBody>
          <a:bodyPr/>
          <a:lstStyle/>
          <a:p>
            <a:r>
              <a:rPr lang="en-IN" dirty="0"/>
              <a:t>Business problems 11</a:t>
            </a:r>
          </a:p>
          <a:p>
            <a:endParaRPr lang="en-US" dirty="0"/>
          </a:p>
        </p:txBody>
      </p:sp>
      <p:sp>
        <p:nvSpPr>
          <p:cNvPr id="4" name="Slide Number Placeholder 3">
            <a:extLst>
              <a:ext uri="{FF2B5EF4-FFF2-40B4-BE49-F238E27FC236}">
                <a16:creationId xmlns:a16="http://schemas.microsoft.com/office/drawing/2014/main" id="{EFC57F8E-07BE-D9B7-4DB4-46E9D796A007}"/>
              </a:ext>
            </a:extLst>
          </p:cNvPr>
          <p:cNvSpPr>
            <a:spLocks noGrp="1"/>
          </p:cNvSpPr>
          <p:nvPr>
            <p:ph type="sldNum" sz="quarter" idx="5"/>
          </p:nvPr>
        </p:nvSpPr>
        <p:spPr/>
        <p:txBody>
          <a:bodyPr/>
          <a:lstStyle/>
          <a:p>
            <a:fld id="{9471B2AF-7BA5-447E-90A1-53947D134F53}" type="slidenum">
              <a:rPr lang="en-US" smtClean="0"/>
              <a:t>16</a:t>
            </a:fld>
            <a:endParaRPr lang="en-US"/>
          </a:p>
        </p:txBody>
      </p:sp>
    </p:spTree>
    <p:extLst>
      <p:ext uri="{BB962C8B-B14F-4D97-AF65-F5344CB8AC3E}">
        <p14:creationId xmlns:p14="http://schemas.microsoft.com/office/powerpoint/2010/main" val="3930030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8FD8C2-8FFE-A46E-3B3B-5F42DC1D48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372DA8-057D-D0ED-AB0A-1048346AA8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F7C52D-7B71-9892-99CC-E6D7D87284B8}"/>
              </a:ext>
            </a:extLst>
          </p:cNvPr>
          <p:cNvSpPr>
            <a:spLocks noGrp="1"/>
          </p:cNvSpPr>
          <p:nvPr>
            <p:ph type="body" idx="1"/>
          </p:nvPr>
        </p:nvSpPr>
        <p:spPr/>
        <p:txBody>
          <a:bodyPr/>
          <a:lstStyle/>
          <a:p>
            <a:r>
              <a:rPr lang="en-IN" dirty="0"/>
              <a:t>Business problems 12</a:t>
            </a:r>
          </a:p>
          <a:p>
            <a:endParaRPr lang="en-US" dirty="0"/>
          </a:p>
        </p:txBody>
      </p:sp>
      <p:sp>
        <p:nvSpPr>
          <p:cNvPr id="4" name="Slide Number Placeholder 3">
            <a:extLst>
              <a:ext uri="{FF2B5EF4-FFF2-40B4-BE49-F238E27FC236}">
                <a16:creationId xmlns:a16="http://schemas.microsoft.com/office/drawing/2014/main" id="{BC952A86-5BBA-45C5-3DE9-07FFFC3E19E6}"/>
              </a:ext>
            </a:extLst>
          </p:cNvPr>
          <p:cNvSpPr>
            <a:spLocks noGrp="1"/>
          </p:cNvSpPr>
          <p:nvPr>
            <p:ph type="sldNum" sz="quarter" idx="5"/>
          </p:nvPr>
        </p:nvSpPr>
        <p:spPr/>
        <p:txBody>
          <a:bodyPr/>
          <a:lstStyle/>
          <a:p>
            <a:fld id="{9471B2AF-7BA5-447E-90A1-53947D134F53}" type="slidenum">
              <a:rPr lang="en-US" smtClean="0"/>
              <a:t>17</a:t>
            </a:fld>
            <a:endParaRPr lang="en-US"/>
          </a:p>
        </p:txBody>
      </p:sp>
    </p:spTree>
    <p:extLst>
      <p:ext uri="{BB962C8B-B14F-4D97-AF65-F5344CB8AC3E}">
        <p14:creationId xmlns:p14="http://schemas.microsoft.com/office/powerpoint/2010/main" val="20316077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14BB58-C439-3691-AC72-6C72255312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1FEF1C-379D-6F82-740E-8C8EAA436B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0DF25C-5D5E-A1D5-0586-F8F51DF46CC8}"/>
              </a:ext>
            </a:extLst>
          </p:cNvPr>
          <p:cNvSpPr>
            <a:spLocks noGrp="1"/>
          </p:cNvSpPr>
          <p:nvPr>
            <p:ph type="body" idx="1"/>
          </p:nvPr>
        </p:nvSpPr>
        <p:spPr/>
        <p:txBody>
          <a:bodyPr/>
          <a:lstStyle/>
          <a:p>
            <a:r>
              <a:rPr lang="en-IN" dirty="0"/>
              <a:t>Business problems 13</a:t>
            </a:r>
          </a:p>
          <a:p>
            <a:endParaRPr lang="en-US" dirty="0"/>
          </a:p>
        </p:txBody>
      </p:sp>
      <p:sp>
        <p:nvSpPr>
          <p:cNvPr id="4" name="Slide Number Placeholder 3">
            <a:extLst>
              <a:ext uri="{FF2B5EF4-FFF2-40B4-BE49-F238E27FC236}">
                <a16:creationId xmlns:a16="http://schemas.microsoft.com/office/drawing/2014/main" id="{EA05B6EE-88FC-4A11-4599-6F2DD7A9CAAC}"/>
              </a:ext>
            </a:extLst>
          </p:cNvPr>
          <p:cNvSpPr>
            <a:spLocks noGrp="1"/>
          </p:cNvSpPr>
          <p:nvPr>
            <p:ph type="sldNum" sz="quarter" idx="5"/>
          </p:nvPr>
        </p:nvSpPr>
        <p:spPr/>
        <p:txBody>
          <a:bodyPr/>
          <a:lstStyle/>
          <a:p>
            <a:fld id="{9471B2AF-7BA5-447E-90A1-53947D134F53}" type="slidenum">
              <a:rPr lang="en-US" smtClean="0"/>
              <a:t>18</a:t>
            </a:fld>
            <a:endParaRPr lang="en-US"/>
          </a:p>
        </p:txBody>
      </p:sp>
    </p:spTree>
    <p:extLst>
      <p:ext uri="{BB962C8B-B14F-4D97-AF65-F5344CB8AC3E}">
        <p14:creationId xmlns:p14="http://schemas.microsoft.com/office/powerpoint/2010/main" val="14845008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D4803-21F6-D5A1-891B-1158CA7EE9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3C9D5A-69AD-227C-F5A8-709311C7E8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4499DC-F332-4311-FE50-59F3FE6C3677}"/>
              </a:ext>
            </a:extLst>
          </p:cNvPr>
          <p:cNvSpPr>
            <a:spLocks noGrp="1"/>
          </p:cNvSpPr>
          <p:nvPr>
            <p:ph type="body" idx="1"/>
          </p:nvPr>
        </p:nvSpPr>
        <p:spPr/>
        <p:txBody>
          <a:bodyPr/>
          <a:lstStyle/>
          <a:p>
            <a:r>
              <a:rPr lang="en-IN" dirty="0"/>
              <a:t>Dashboard(Churn)</a:t>
            </a:r>
          </a:p>
          <a:p>
            <a:endParaRPr lang="en-US" dirty="0"/>
          </a:p>
        </p:txBody>
      </p:sp>
      <p:sp>
        <p:nvSpPr>
          <p:cNvPr id="4" name="Slide Number Placeholder 3">
            <a:extLst>
              <a:ext uri="{FF2B5EF4-FFF2-40B4-BE49-F238E27FC236}">
                <a16:creationId xmlns:a16="http://schemas.microsoft.com/office/drawing/2014/main" id="{3E6BBC7A-BE75-CAA8-F764-0B9EC0E2D0CC}"/>
              </a:ext>
            </a:extLst>
          </p:cNvPr>
          <p:cNvSpPr>
            <a:spLocks noGrp="1"/>
          </p:cNvSpPr>
          <p:nvPr>
            <p:ph type="sldNum" sz="quarter" idx="5"/>
          </p:nvPr>
        </p:nvSpPr>
        <p:spPr/>
        <p:txBody>
          <a:bodyPr/>
          <a:lstStyle/>
          <a:p>
            <a:fld id="{9471B2AF-7BA5-447E-90A1-53947D134F53}" type="slidenum">
              <a:rPr lang="en-US" smtClean="0"/>
              <a:t>19</a:t>
            </a:fld>
            <a:endParaRPr lang="en-US"/>
          </a:p>
        </p:txBody>
      </p:sp>
    </p:spTree>
    <p:extLst>
      <p:ext uri="{BB962C8B-B14F-4D97-AF65-F5344CB8AC3E}">
        <p14:creationId xmlns:p14="http://schemas.microsoft.com/office/powerpoint/2010/main" val="1962303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Objective</a:t>
            </a:r>
          </a:p>
          <a:p>
            <a:endParaRPr lang="en-US" dirty="0"/>
          </a:p>
        </p:txBody>
      </p:sp>
      <p:sp>
        <p:nvSpPr>
          <p:cNvPr id="4" name="Slide Number Placeholder 3"/>
          <p:cNvSpPr>
            <a:spLocks noGrp="1"/>
          </p:cNvSpPr>
          <p:nvPr>
            <p:ph type="sldNum" sz="quarter" idx="5"/>
          </p:nvPr>
        </p:nvSpPr>
        <p:spPr/>
        <p:txBody>
          <a:bodyPr/>
          <a:lstStyle/>
          <a:p>
            <a:fld id="{9471B2AF-7BA5-447E-90A1-53947D134F53}" type="slidenum">
              <a:rPr lang="en-US" smtClean="0"/>
              <a:t>2</a:t>
            </a:fld>
            <a:endParaRPr lang="en-US"/>
          </a:p>
        </p:txBody>
      </p:sp>
    </p:spTree>
    <p:extLst>
      <p:ext uri="{BB962C8B-B14F-4D97-AF65-F5344CB8AC3E}">
        <p14:creationId xmlns:p14="http://schemas.microsoft.com/office/powerpoint/2010/main" val="34220438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17FD53-FF87-D255-A0D0-ABDA08BFB6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26BBCE-90F3-E119-A0CE-26CB3CA5C8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A1A55D-375E-5900-0A35-53506E4A53A6}"/>
              </a:ext>
            </a:extLst>
          </p:cNvPr>
          <p:cNvSpPr>
            <a:spLocks noGrp="1"/>
          </p:cNvSpPr>
          <p:nvPr>
            <p:ph type="body" idx="1"/>
          </p:nvPr>
        </p:nvSpPr>
        <p:spPr/>
        <p:txBody>
          <a:bodyPr/>
          <a:lstStyle/>
          <a:p>
            <a:r>
              <a:rPr lang="en-IN" dirty="0"/>
              <a:t>Dashboard(Revenue)</a:t>
            </a:r>
          </a:p>
          <a:p>
            <a:endParaRPr lang="en-US" dirty="0"/>
          </a:p>
        </p:txBody>
      </p:sp>
      <p:sp>
        <p:nvSpPr>
          <p:cNvPr id="4" name="Slide Number Placeholder 3">
            <a:extLst>
              <a:ext uri="{FF2B5EF4-FFF2-40B4-BE49-F238E27FC236}">
                <a16:creationId xmlns:a16="http://schemas.microsoft.com/office/drawing/2014/main" id="{337081DD-B89C-F63F-C953-4632CFF569AF}"/>
              </a:ext>
            </a:extLst>
          </p:cNvPr>
          <p:cNvSpPr>
            <a:spLocks noGrp="1"/>
          </p:cNvSpPr>
          <p:nvPr>
            <p:ph type="sldNum" sz="quarter" idx="5"/>
          </p:nvPr>
        </p:nvSpPr>
        <p:spPr/>
        <p:txBody>
          <a:bodyPr/>
          <a:lstStyle/>
          <a:p>
            <a:fld id="{9471B2AF-7BA5-447E-90A1-53947D134F53}" type="slidenum">
              <a:rPr lang="en-US" smtClean="0"/>
              <a:t>20</a:t>
            </a:fld>
            <a:endParaRPr lang="en-US"/>
          </a:p>
        </p:txBody>
      </p:sp>
    </p:spTree>
    <p:extLst>
      <p:ext uri="{BB962C8B-B14F-4D97-AF65-F5344CB8AC3E}">
        <p14:creationId xmlns:p14="http://schemas.microsoft.com/office/powerpoint/2010/main" val="345196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21B52-2D90-B3FA-35DB-3783FBD493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0225DF-1C09-53F6-B68E-EE804F58BB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F1C9F8-C744-99D8-983F-3C88C13FF367}"/>
              </a:ext>
            </a:extLst>
          </p:cNvPr>
          <p:cNvSpPr>
            <a:spLocks noGrp="1"/>
          </p:cNvSpPr>
          <p:nvPr>
            <p:ph type="body" idx="1"/>
          </p:nvPr>
        </p:nvSpPr>
        <p:spPr/>
        <p:txBody>
          <a:bodyPr/>
          <a:lstStyle/>
          <a:p>
            <a:r>
              <a:rPr lang="en-IN" dirty="0"/>
              <a:t>Dashboard(Churn)</a:t>
            </a:r>
          </a:p>
          <a:p>
            <a:endParaRPr lang="en-US" dirty="0"/>
          </a:p>
        </p:txBody>
      </p:sp>
      <p:sp>
        <p:nvSpPr>
          <p:cNvPr id="4" name="Slide Number Placeholder 3">
            <a:extLst>
              <a:ext uri="{FF2B5EF4-FFF2-40B4-BE49-F238E27FC236}">
                <a16:creationId xmlns:a16="http://schemas.microsoft.com/office/drawing/2014/main" id="{E74C3F04-B7ED-C2BC-EDF2-F172B458983F}"/>
              </a:ext>
            </a:extLst>
          </p:cNvPr>
          <p:cNvSpPr>
            <a:spLocks noGrp="1"/>
          </p:cNvSpPr>
          <p:nvPr>
            <p:ph type="sldNum" sz="quarter" idx="5"/>
          </p:nvPr>
        </p:nvSpPr>
        <p:spPr/>
        <p:txBody>
          <a:bodyPr/>
          <a:lstStyle/>
          <a:p>
            <a:fld id="{9471B2AF-7BA5-447E-90A1-53947D134F53}" type="slidenum">
              <a:rPr lang="en-US" smtClean="0"/>
              <a:t>21</a:t>
            </a:fld>
            <a:endParaRPr lang="en-US"/>
          </a:p>
        </p:txBody>
      </p:sp>
    </p:spTree>
    <p:extLst>
      <p:ext uri="{BB962C8B-B14F-4D97-AF65-F5344CB8AC3E}">
        <p14:creationId xmlns:p14="http://schemas.microsoft.com/office/powerpoint/2010/main" val="26167744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08C40-89E1-48A9-0311-2871785A35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57D167-3C96-9865-9086-FF6364805E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3F66C8-EA02-610A-376D-A45EEF74E0C0}"/>
              </a:ext>
            </a:extLst>
          </p:cNvPr>
          <p:cNvSpPr>
            <a:spLocks noGrp="1"/>
          </p:cNvSpPr>
          <p:nvPr>
            <p:ph type="body" idx="1"/>
          </p:nvPr>
        </p:nvSpPr>
        <p:spPr/>
        <p:txBody>
          <a:bodyPr/>
          <a:lstStyle/>
          <a:p>
            <a:r>
              <a:rPr lang="en-IN" dirty="0"/>
              <a:t>Results/insights</a:t>
            </a:r>
          </a:p>
          <a:p>
            <a:endParaRPr lang="en-IN" dirty="0"/>
          </a:p>
          <a:p>
            <a:endParaRPr lang="en-US" dirty="0"/>
          </a:p>
        </p:txBody>
      </p:sp>
      <p:sp>
        <p:nvSpPr>
          <p:cNvPr id="4" name="Slide Number Placeholder 3">
            <a:extLst>
              <a:ext uri="{FF2B5EF4-FFF2-40B4-BE49-F238E27FC236}">
                <a16:creationId xmlns:a16="http://schemas.microsoft.com/office/drawing/2014/main" id="{788DFF08-53F1-1237-E24E-3C2C78C198FD}"/>
              </a:ext>
            </a:extLst>
          </p:cNvPr>
          <p:cNvSpPr>
            <a:spLocks noGrp="1"/>
          </p:cNvSpPr>
          <p:nvPr>
            <p:ph type="sldNum" sz="quarter" idx="5"/>
          </p:nvPr>
        </p:nvSpPr>
        <p:spPr/>
        <p:txBody>
          <a:bodyPr/>
          <a:lstStyle/>
          <a:p>
            <a:fld id="{9471B2AF-7BA5-447E-90A1-53947D134F53}" type="slidenum">
              <a:rPr lang="en-US" smtClean="0"/>
              <a:t>22</a:t>
            </a:fld>
            <a:endParaRPr lang="en-US"/>
          </a:p>
        </p:txBody>
      </p:sp>
    </p:spTree>
    <p:extLst>
      <p:ext uri="{BB962C8B-B14F-4D97-AF65-F5344CB8AC3E}">
        <p14:creationId xmlns:p14="http://schemas.microsoft.com/office/powerpoint/2010/main" val="2864838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9B965-FE4A-3B17-F58F-9E3F53C705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19BA63-C51E-F123-1948-9429D0A0ED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BC5166-8440-4066-1BBD-042935ACFBA6}"/>
              </a:ext>
            </a:extLst>
          </p:cNvPr>
          <p:cNvSpPr>
            <a:spLocks noGrp="1"/>
          </p:cNvSpPr>
          <p:nvPr>
            <p:ph type="body" idx="1"/>
          </p:nvPr>
        </p:nvSpPr>
        <p:spPr/>
        <p:txBody>
          <a:bodyPr/>
          <a:lstStyle/>
          <a:p>
            <a:r>
              <a:rPr lang="en-IN" dirty="0"/>
              <a:t>Challenges faced</a:t>
            </a:r>
          </a:p>
        </p:txBody>
      </p:sp>
      <p:sp>
        <p:nvSpPr>
          <p:cNvPr id="4" name="Slide Number Placeholder 3">
            <a:extLst>
              <a:ext uri="{FF2B5EF4-FFF2-40B4-BE49-F238E27FC236}">
                <a16:creationId xmlns:a16="http://schemas.microsoft.com/office/drawing/2014/main" id="{02492D62-420E-FDBA-E10A-32E112701767}"/>
              </a:ext>
            </a:extLst>
          </p:cNvPr>
          <p:cNvSpPr>
            <a:spLocks noGrp="1"/>
          </p:cNvSpPr>
          <p:nvPr>
            <p:ph type="sldNum" sz="quarter" idx="5"/>
          </p:nvPr>
        </p:nvSpPr>
        <p:spPr/>
        <p:txBody>
          <a:bodyPr/>
          <a:lstStyle/>
          <a:p>
            <a:fld id="{9471B2AF-7BA5-447E-90A1-53947D134F53}" type="slidenum">
              <a:rPr lang="en-US" smtClean="0"/>
              <a:t>23</a:t>
            </a:fld>
            <a:endParaRPr lang="en-US"/>
          </a:p>
        </p:txBody>
      </p:sp>
    </p:spTree>
    <p:extLst>
      <p:ext uri="{BB962C8B-B14F-4D97-AF65-F5344CB8AC3E}">
        <p14:creationId xmlns:p14="http://schemas.microsoft.com/office/powerpoint/2010/main" val="12875006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80FE4-E76D-8181-C596-8F46BE90D4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02B381-E7BB-C718-D5C2-3C6F3B300F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75A071-0061-9636-8A6B-F3A7CBE56F03}"/>
              </a:ext>
            </a:extLst>
          </p:cNvPr>
          <p:cNvSpPr>
            <a:spLocks noGrp="1"/>
          </p:cNvSpPr>
          <p:nvPr>
            <p:ph type="body" idx="1"/>
          </p:nvPr>
        </p:nvSpPr>
        <p:spPr/>
        <p:txBody>
          <a:bodyPr/>
          <a:lstStyle/>
          <a:p>
            <a:r>
              <a:rPr lang="en-IN" dirty="0"/>
              <a:t>Conclusion</a:t>
            </a:r>
          </a:p>
          <a:p>
            <a:endParaRPr lang="en-IN" dirty="0"/>
          </a:p>
          <a:p>
            <a:endParaRPr lang="en-US" dirty="0"/>
          </a:p>
        </p:txBody>
      </p:sp>
      <p:sp>
        <p:nvSpPr>
          <p:cNvPr id="4" name="Slide Number Placeholder 3">
            <a:extLst>
              <a:ext uri="{FF2B5EF4-FFF2-40B4-BE49-F238E27FC236}">
                <a16:creationId xmlns:a16="http://schemas.microsoft.com/office/drawing/2014/main" id="{C52D0EE5-9C16-09C8-19ED-10691B91C709}"/>
              </a:ext>
            </a:extLst>
          </p:cNvPr>
          <p:cNvSpPr>
            <a:spLocks noGrp="1"/>
          </p:cNvSpPr>
          <p:nvPr>
            <p:ph type="sldNum" sz="quarter" idx="5"/>
          </p:nvPr>
        </p:nvSpPr>
        <p:spPr/>
        <p:txBody>
          <a:bodyPr/>
          <a:lstStyle/>
          <a:p>
            <a:fld id="{9471B2AF-7BA5-447E-90A1-53947D134F53}" type="slidenum">
              <a:rPr lang="en-US" smtClean="0"/>
              <a:t>24</a:t>
            </a:fld>
            <a:endParaRPr lang="en-US"/>
          </a:p>
        </p:txBody>
      </p:sp>
    </p:spTree>
    <p:extLst>
      <p:ext uri="{BB962C8B-B14F-4D97-AF65-F5344CB8AC3E}">
        <p14:creationId xmlns:p14="http://schemas.microsoft.com/office/powerpoint/2010/main" val="2907051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F30DC-E89E-CACE-B1F8-B95637F719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E11964-4D65-2648-8A27-05B3A7218B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A08348-1AE9-7431-AD8D-62CEEB506BA4}"/>
              </a:ext>
            </a:extLst>
          </p:cNvPr>
          <p:cNvSpPr>
            <a:spLocks noGrp="1"/>
          </p:cNvSpPr>
          <p:nvPr>
            <p:ph type="body" idx="1"/>
          </p:nvPr>
        </p:nvSpPr>
        <p:spPr/>
        <p:txBody>
          <a:bodyPr/>
          <a:lstStyle/>
          <a:p>
            <a:r>
              <a:rPr lang="en-IN" dirty="0"/>
              <a:t>Problem statement</a:t>
            </a:r>
          </a:p>
          <a:p>
            <a:endParaRPr lang="en-US" dirty="0"/>
          </a:p>
        </p:txBody>
      </p:sp>
      <p:sp>
        <p:nvSpPr>
          <p:cNvPr id="4" name="Slide Number Placeholder 3">
            <a:extLst>
              <a:ext uri="{FF2B5EF4-FFF2-40B4-BE49-F238E27FC236}">
                <a16:creationId xmlns:a16="http://schemas.microsoft.com/office/drawing/2014/main" id="{14E37E37-AE43-041C-B615-F98BA9C6EF9A}"/>
              </a:ext>
            </a:extLst>
          </p:cNvPr>
          <p:cNvSpPr>
            <a:spLocks noGrp="1"/>
          </p:cNvSpPr>
          <p:nvPr>
            <p:ph type="sldNum" sz="quarter" idx="5"/>
          </p:nvPr>
        </p:nvSpPr>
        <p:spPr/>
        <p:txBody>
          <a:bodyPr/>
          <a:lstStyle/>
          <a:p>
            <a:fld id="{9471B2AF-7BA5-447E-90A1-53947D134F53}" type="slidenum">
              <a:rPr lang="en-US" smtClean="0"/>
              <a:t>3</a:t>
            </a:fld>
            <a:endParaRPr lang="en-US"/>
          </a:p>
        </p:txBody>
      </p:sp>
    </p:spTree>
    <p:extLst>
      <p:ext uri="{BB962C8B-B14F-4D97-AF65-F5344CB8AC3E}">
        <p14:creationId xmlns:p14="http://schemas.microsoft.com/office/powerpoint/2010/main" val="1732774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4A097-6454-D19F-57D6-5BC7FFA44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0D5BCD-F369-064E-7134-B4C502BEDE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C24709-2949-BD66-B032-C36909C59DA8}"/>
              </a:ext>
            </a:extLst>
          </p:cNvPr>
          <p:cNvSpPr>
            <a:spLocks noGrp="1"/>
          </p:cNvSpPr>
          <p:nvPr>
            <p:ph type="body" idx="1"/>
          </p:nvPr>
        </p:nvSpPr>
        <p:spPr/>
        <p:txBody>
          <a:bodyPr/>
          <a:lstStyle/>
          <a:p>
            <a:r>
              <a:rPr lang="en-IN" dirty="0"/>
              <a:t>tools</a:t>
            </a:r>
          </a:p>
          <a:p>
            <a:endParaRPr lang="en-US" dirty="0"/>
          </a:p>
        </p:txBody>
      </p:sp>
      <p:sp>
        <p:nvSpPr>
          <p:cNvPr id="4" name="Slide Number Placeholder 3">
            <a:extLst>
              <a:ext uri="{FF2B5EF4-FFF2-40B4-BE49-F238E27FC236}">
                <a16:creationId xmlns:a16="http://schemas.microsoft.com/office/drawing/2014/main" id="{BC4178A6-E286-EA49-58A8-296DFB51A46E}"/>
              </a:ext>
            </a:extLst>
          </p:cNvPr>
          <p:cNvSpPr>
            <a:spLocks noGrp="1"/>
          </p:cNvSpPr>
          <p:nvPr>
            <p:ph type="sldNum" sz="quarter" idx="5"/>
          </p:nvPr>
        </p:nvSpPr>
        <p:spPr/>
        <p:txBody>
          <a:bodyPr/>
          <a:lstStyle/>
          <a:p>
            <a:fld id="{9471B2AF-7BA5-447E-90A1-53947D134F53}" type="slidenum">
              <a:rPr lang="en-US" smtClean="0"/>
              <a:t>4</a:t>
            </a:fld>
            <a:endParaRPr lang="en-US"/>
          </a:p>
        </p:txBody>
      </p:sp>
    </p:spTree>
    <p:extLst>
      <p:ext uri="{BB962C8B-B14F-4D97-AF65-F5344CB8AC3E}">
        <p14:creationId xmlns:p14="http://schemas.microsoft.com/office/powerpoint/2010/main" val="2673973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340A21-C221-3C40-A769-71C7ACFF90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2DCFC8-3190-A57B-AA87-F7F8028933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CE47D6-4E4B-486B-CD67-8E68AEE83C8C}"/>
              </a:ext>
            </a:extLst>
          </p:cNvPr>
          <p:cNvSpPr>
            <a:spLocks noGrp="1"/>
          </p:cNvSpPr>
          <p:nvPr>
            <p:ph type="body" idx="1"/>
          </p:nvPr>
        </p:nvSpPr>
        <p:spPr/>
        <p:txBody>
          <a:bodyPr/>
          <a:lstStyle/>
          <a:p>
            <a:r>
              <a:rPr lang="en-IN" dirty="0"/>
              <a:t>Columns details</a:t>
            </a:r>
          </a:p>
          <a:p>
            <a:endParaRPr lang="en-US" dirty="0"/>
          </a:p>
        </p:txBody>
      </p:sp>
      <p:sp>
        <p:nvSpPr>
          <p:cNvPr id="4" name="Slide Number Placeholder 3">
            <a:extLst>
              <a:ext uri="{FF2B5EF4-FFF2-40B4-BE49-F238E27FC236}">
                <a16:creationId xmlns:a16="http://schemas.microsoft.com/office/drawing/2014/main" id="{76BF4643-7858-3E09-CE6A-605798EDEFD5}"/>
              </a:ext>
            </a:extLst>
          </p:cNvPr>
          <p:cNvSpPr>
            <a:spLocks noGrp="1"/>
          </p:cNvSpPr>
          <p:nvPr>
            <p:ph type="sldNum" sz="quarter" idx="5"/>
          </p:nvPr>
        </p:nvSpPr>
        <p:spPr/>
        <p:txBody>
          <a:bodyPr/>
          <a:lstStyle/>
          <a:p>
            <a:fld id="{9471B2AF-7BA5-447E-90A1-53947D134F53}" type="slidenum">
              <a:rPr lang="en-US" smtClean="0"/>
              <a:t>5</a:t>
            </a:fld>
            <a:endParaRPr lang="en-US"/>
          </a:p>
        </p:txBody>
      </p:sp>
    </p:spTree>
    <p:extLst>
      <p:ext uri="{BB962C8B-B14F-4D97-AF65-F5344CB8AC3E}">
        <p14:creationId xmlns:p14="http://schemas.microsoft.com/office/powerpoint/2010/main" val="2133528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E6CA3E-644C-3980-79DB-735B51F443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22DAF3-7178-C87A-4A20-5CAAF6F928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C929A7-0A3C-AB83-6D16-10227766C92A}"/>
              </a:ext>
            </a:extLst>
          </p:cNvPr>
          <p:cNvSpPr>
            <a:spLocks noGrp="1"/>
          </p:cNvSpPr>
          <p:nvPr>
            <p:ph type="body" idx="1"/>
          </p:nvPr>
        </p:nvSpPr>
        <p:spPr/>
        <p:txBody>
          <a:bodyPr/>
          <a:lstStyle/>
          <a:p>
            <a:r>
              <a:rPr lang="en-IN" dirty="0"/>
              <a:t>Business problems 1</a:t>
            </a:r>
          </a:p>
          <a:p>
            <a:endParaRPr lang="en-US" dirty="0"/>
          </a:p>
        </p:txBody>
      </p:sp>
      <p:sp>
        <p:nvSpPr>
          <p:cNvPr id="4" name="Slide Number Placeholder 3">
            <a:extLst>
              <a:ext uri="{FF2B5EF4-FFF2-40B4-BE49-F238E27FC236}">
                <a16:creationId xmlns:a16="http://schemas.microsoft.com/office/drawing/2014/main" id="{5F261C84-F2A9-BF6E-F535-8F445BF4DA48}"/>
              </a:ext>
            </a:extLst>
          </p:cNvPr>
          <p:cNvSpPr>
            <a:spLocks noGrp="1"/>
          </p:cNvSpPr>
          <p:nvPr>
            <p:ph type="sldNum" sz="quarter" idx="5"/>
          </p:nvPr>
        </p:nvSpPr>
        <p:spPr/>
        <p:txBody>
          <a:bodyPr/>
          <a:lstStyle/>
          <a:p>
            <a:fld id="{9471B2AF-7BA5-447E-90A1-53947D134F53}" type="slidenum">
              <a:rPr lang="en-US" smtClean="0"/>
              <a:t>6</a:t>
            </a:fld>
            <a:endParaRPr lang="en-US"/>
          </a:p>
        </p:txBody>
      </p:sp>
    </p:spTree>
    <p:extLst>
      <p:ext uri="{BB962C8B-B14F-4D97-AF65-F5344CB8AC3E}">
        <p14:creationId xmlns:p14="http://schemas.microsoft.com/office/powerpoint/2010/main" val="2637944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9D2E78-A553-7C2F-CA4F-B81905C51E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C58C76-5150-0DB7-6B92-48EEE9988A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7450E3-9F73-5AD8-3B1F-AE2B1BAD8178}"/>
              </a:ext>
            </a:extLst>
          </p:cNvPr>
          <p:cNvSpPr>
            <a:spLocks noGrp="1"/>
          </p:cNvSpPr>
          <p:nvPr>
            <p:ph type="body" idx="1"/>
          </p:nvPr>
        </p:nvSpPr>
        <p:spPr/>
        <p:txBody>
          <a:bodyPr/>
          <a:lstStyle/>
          <a:p>
            <a:r>
              <a:rPr lang="en-IN" dirty="0"/>
              <a:t>Business problems 2</a:t>
            </a:r>
          </a:p>
          <a:p>
            <a:endParaRPr lang="en-US" dirty="0"/>
          </a:p>
        </p:txBody>
      </p:sp>
      <p:sp>
        <p:nvSpPr>
          <p:cNvPr id="4" name="Slide Number Placeholder 3">
            <a:extLst>
              <a:ext uri="{FF2B5EF4-FFF2-40B4-BE49-F238E27FC236}">
                <a16:creationId xmlns:a16="http://schemas.microsoft.com/office/drawing/2014/main" id="{52C89E2A-4D7B-BDF6-5C0C-2A65CFA7CAA6}"/>
              </a:ext>
            </a:extLst>
          </p:cNvPr>
          <p:cNvSpPr>
            <a:spLocks noGrp="1"/>
          </p:cNvSpPr>
          <p:nvPr>
            <p:ph type="sldNum" sz="quarter" idx="5"/>
          </p:nvPr>
        </p:nvSpPr>
        <p:spPr/>
        <p:txBody>
          <a:bodyPr/>
          <a:lstStyle/>
          <a:p>
            <a:fld id="{9471B2AF-7BA5-447E-90A1-53947D134F53}" type="slidenum">
              <a:rPr lang="en-US" smtClean="0"/>
              <a:t>7</a:t>
            </a:fld>
            <a:endParaRPr lang="en-US"/>
          </a:p>
        </p:txBody>
      </p:sp>
    </p:spTree>
    <p:extLst>
      <p:ext uri="{BB962C8B-B14F-4D97-AF65-F5344CB8AC3E}">
        <p14:creationId xmlns:p14="http://schemas.microsoft.com/office/powerpoint/2010/main" val="25409212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6C83D-BE52-63C5-E9D8-EDFF3B2C74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82FCD0-0707-F4EC-10F5-75D681DA3E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C98384-8D6A-B134-3DE0-FF2E188D5CF3}"/>
              </a:ext>
            </a:extLst>
          </p:cNvPr>
          <p:cNvSpPr>
            <a:spLocks noGrp="1"/>
          </p:cNvSpPr>
          <p:nvPr>
            <p:ph type="body" idx="1"/>
          </p:nvPr>
        </p:nvSpPr>
        <p:spPr/>
        <p:txBody>
          <a:bodyPr/>
          <a:lstStyle/>
          <a:p>
            <a:r>
              <a:rPr lang="en-IN" dirty="0"/>
              <a:t>Business problems 3</a:t>
            </a:r>
          </a:p>
          <a:p>
            <a:endParaRPr lang="en-US" dirty="0"/>
          </a:p>
        </p:txBody>
      </p:sp>
      <p:sp>
        <p:nvSpPr>
          <p:cNvPr id="4" name="Slide Number Placeholder 3">
            <a:extLst>
              <a:ext uri="{FF2B5EF4-FFF2-40B4-BE49-F238E27FC236}">
                <a16:creationId xmlns:a16="http://schemas.microsoft.com/office/drawing/2014/main" id="{1E744074-E658-34E1-FC01-6DF533DB6792}"/>
              </a:ext>
            </a:extLst>
          </p:cNvPr>
          <p:cNvSpPr>
            <a:spLocks noGrp="1"/>
          </p:cNvSpPr>
          <p:nvPr>
            <p:ph type="sldNum" sz="quarter" idx="5"/>
          </p:nvPr>
        </p:nvSpPr>
        <p:spPr/>
        <p:txBody>
          <a:bodyPr/>
          <a:lstStyle/>
          <a:p>
            <a:fld id="{9471B2AF-7BA5-447E-90A1-53947D134F53}" type="slidenum">
              <a:rPr lang="en-US" smtClean="0"/>
              <a:t>8</a:t>
            </a:fld>
            <a:endParaRPr lang="en-US"/>
          </a:p>
        </p:txBody>
      </p:sp>
    </p:spTree>
    <p:extLst>
      <p:ext uri="{BB962C8B-B14F-4D97-AF65-F5344CB8AC3E}">
        <p14:creationId xmlns:p14="http://schemas.microsoft.com/office/powerpoint/2010/main" val="2920290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C8577B-482C-7CC7-D327-D9CE3C71F5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F86058-CE4A-0B1B-B01F-EA32B12C33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C46A7C-C3AA-BFC9-C539-FE3B9E3CBF47}"/>
              </a:ext>
            </a:extLst>
          </p:cNvPr>
          <p:cNvSpPr>
            <a:spLocks noGrp="1"/>
          </p:cNvSpPr>
          <p:nvPr>
            <p:ph type="body" idx="1"/>
          </p:nvPr>
        </p:nvSpPr>
        <p:spPr/>
        <p:txBody>
          <a:bodyPr/>
          <a:lstStyle/>
          <a:p>
            <a:r>
              <a:rPr lang="en-IN" dirty="0"/>
              <a:t>Business problems 4</a:t>
            </a:r>
          </a:p>
          <a:p>
            <a:endParaRPr lang="en-US" dirty="0"/>
          </a:p>
        </p:txBody>
      </p:sp>
      <p:sp>
        <p:nvSpPr>
          <p:cNvPr id="4" name="Slide Number Placeholder 3">
            <a:extLst>
              <a:ext uri="{FF2B5EF4-FFF2-40B4-BE49-F238E27FC236}">
                <a16:creationId xmlns:a16="http://schemas.microsoft.com/office/drawing/2014/main" id="{CED3BE96-B850-990A-2735-3C433A06F70A}"/>
              </a:ext>
            </a:extLst>
          </p:cNvPr>
          <p:cNvSpPr>
            <a:spLocks noGrp="1"/>
          </p:cNvSpPr>
          <p:nvPr>
            <p:ph type="sldNum" sz="quarter" idx="5"/>
          </p:nvPr>
        </p:nvSpPr>
        <p:spPr/>
        <p:txBody>
          <a:bodyPr/>
          <a:lstStyle/>
          <a:p>
            <a:fld id="{9471B2AF-7BA5-447E-90A1-53947D134F53}" type="slidenum">
              <a:rPr lang="en-US" smtClean="0"/>
              <a:t>9</a:t>
            </a:fld>
            <a:endParaRPr lang="en-US"/>
          </a:p>
        </p:txBody>
      </p:sp>
    </p:spTree>
    <p:extLst>
      <p:ext uri="{BB962C8B-B14F-4D97-AF65-F5344CB8AC3E}">
        <p14:creationId xmlns:p14="http://schemas.microsoft.com/office/powerpoint/2010/main" val="1156506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5E3F6716-D81A-41D1-8A37-9495AFC5FA43}" type="datetimeFigureOut">
              <a:rPr lang="en-US" smtClean="0"/>
              <a:t>10/15/2025</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A42EC53-6534-4401-98D2-17D5EC0614F5}" type="slidenum">
              <a:rPr lang="en-US" smtClean="0"/>
              <a:t>‹#›</a:t>
            </a:fld>
            <a:endParaRPr lang="en-US"/>
          </a:p>
        </p:txBody>
      </p:sp>
    </p:spTree>
    <p:extLst>
      <p:ext uri="{BB962C8B-B14F-4D97-AF65-F5344CB8AC3E}">
        <p14:creationId xmlns:p14="http://schemas.microsoft.com/office/powerpoint/2010/main" val="2749639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3F6716-D81A-41D1-8A37-9495AFC5FA43}" type="datetimeFigureOut">
              <a:rPr lang="en-US" smtClean="0"/>
              <a:t>10/15/2025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42EC53-6534-4401-98D2-17D5EC0614F5}" type="slidenum">
              <a:rPr lang="en-US" smtClean="0"/>
              <a:t>‹#›</a:t>
            </a:fld>
            <a:endParaRPr lang="en-US"/>
          </a:p>
        </p:txBody>
      </p:sp>
    </p:spTree>
    <p:extLst>
      <p:ext uri="{BB962C8B-B14F-4D97-AF65-F5344CB8AC3E}">
        <p14:creationId xmlns:p14="http://schemas.microsoft.com/office/powerpoint/2010/main" val="1527734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5E3F6716-D81A-41D1-8A37-9495AFC5FA43}" type="datetimeFigureOut">
              <a:rPr lang="en-US" smtClean="0"/>
              <a:t>10/15/2025</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A42EC53-6534-4401-98D2-17D5EC0614F5}" type="slidenum">
              <a:rPr lang="en-US" smtClean="0"/>
              <a:t>‹#›</a:t>
            </a:fld>
            <a:endParaRPr lang="en-US"/>
          </a:p>
        </p:txBody>
      </p:sp>
    </p:spTree>
    <p:extLst>
      <p:ext uri="{BB962C8B-B14F-4D97-AF65-F5344CB8AC3E}">
        <p14:creationId xmlns:p14="http://schemas.microsoft.com/office/powerpoint/2010/main" val="4069622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3F6716-D81A-41D1-8A37-9495AFC5FA43}" type="datetimeFigureOut">
              <a:rPr lang="en-US" smtClean="0"/>
              <a:t>10/15/2025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DA42EC53-6534-4401-98D2-17D5EC0614F5}" type="slidenum">
              <a:rPr lang="en-US" smtClean="0"/>
              <a:t>‹#›</a:t>
            </a:fld>
            <a:endParaRPr lang="en-US"/>
          </a:p>
        </p:txBody>
      </p:sp>
    </p:spTree>
    <p:extLst>
      <p:ext uri="{BB962C8B-B14F-4D97-AF65-F5344CB8AC3E}">
        <p14:creationId xmlns:p14="http://schemas.microsoft.com/office/powerpoint/2010/main" val="659368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5E3F6716-D81A-41D1-8A37-9495AFC5FA43}" type="datetimeFigureOut">
              <a:rPr lang="en-US" smtClean="0"/>
              <a:t>10/15/2025</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A42EC53-6534-4401-98D2-17D5EC0614F5}" type="slidenum">
              <a:rPr lang="en-US" smtClean="0"/>
              <a:t>‹#›</a:t>
            </a:fld>
            <a:endParaRPr lang="en-US"/>
          </a:p>
        </p:txBody>
      </p:sp>
    </p:spTree>
    <p:extLst>
      <p:ext uri="{BB962C8B-B14F-4D97-AF65-F5344CB8AC3E}">
        <p14:creationId xmlns:p14="http://schemas.microsoft.com/office/powerpoint/2010/main" val="568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3F6716-D81A-41D1-8A37-9495AFC5FA43}" type="datetimeFigureOut">
              <a:rPr lang="en-US" smtClean="0"/>
              <a:t>10/15/2025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42EC53-6534-4401-98D2-17D5EC0614F5}" type="slidenum">
              <a:rPr lang="en-US" smtClean="0"/>
              <a:t>‹#›</a:t>
            </a:fld>
            <a:endParaRPr lang="en-US"/>
          </a:p>
        </p:txBody>
      </p:sp>
    </p:spTree>
    <p:extLst>
      <p:ext uri="{BB962C8B-B14F-4D97-AF65-F5344CB8AC3E}">
        <p14:creationId xmlns:p14="http://schemas.microsoft.com/office/powerpoint/2010/main" val="16343560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3F6716-D81A-41D1-8A37-9495AFC5FA43}" type="datetimeFigureOut">
              <a:rPr lang="en-US" smtClean="0"/>
              <a:t>10/15/2025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A42EC53-6534-4401-98D2-17D5EC0614F5}" type="slidenum">
              <a:rPr lang="en-US" smtClean="0"/>
              <a:t>‹#›</a:t>
            </a:fld>
            <a:endParaRPr lang="en-US"/>
          </a:p>
        </p:txBody>
      </p:sp>
    </p:spTree>
    <p:extLst>
      <p:ext uri="{BB962C8B-B14F-4D97-AF65-F5344CB8AC3E}">
        <p14:creationId xmlns:p14="http://schemas.microsoft.com/office/powerpoint/2010/main" val="27352420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3F6716-D81A-41D1-8A37-9495AFC5FA43}" type="datetimeFigureOut">
              <a:rPr lang="en-US" smtClean="0"/>
              <a:t>10/15/2025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A42EC53-6534-4401-98D2-17D5EC0614F5}" type="slidenum">
              <a:rPr lang="en-US" smtClean="0"/>
              <a:t>‹#›</a:t>
            </a:fld>
            <a:endParaRPr lang="en-US"/>
          </a:p>
        </p:txBody>
      </p:sp>
    </p:spTree>
    <p:extLst>
      <p:ext uri="{BB962C8B-B14F-4D97-AF65-F5344CB8AC3E}">
        <p14:creationId xmlns:p14="http://schemas.microsoft.com/office/powerpoint/2010/main" val="3915808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3F6716-D81A-41D1-8A37-9495AFC5FA43}" type="datetimeFigureOut">
              <a:rPr lang="en-US" smtClean="0"/>
              <a:t>10/15/2025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A42EC53-6534-4401-98D2-17D5EC0614F5}" type="slidenum">
              <a:rPr lang="en-US" smtClean="0"/>
              <a:t>‹#›</a:t>
            </a:fld>
            <a:endParaRPr lang="en-US"/>
          </a:p>
        </p:txBody>
      </p:sp>
    </p:spTree>
    <p:extLst>
      <p:ext uri="{BB962C8B-B14F-4D97-AF65-F5344CB8AC3E}">
        <p14:creationId xmlns:p14="http://schemas.microsoft.com/office/powerpoint/2010/main" val="402159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5E3F6716-D81A-41D1-8A37-9495AFC5FA43}" type="datetimeFigureOut">
              <a:rPr lang="en-US" smtClean="0"/>
              <a:t>10/15/2025</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A42EC53-6534-4401-98D2-17D5EC0614F5}" type="slidenum">
              <a:rPr lang="en-US" smtClean="0"/>
              <a:t>‹#›</a:t>
            </a:fld>
            <a:endParaRPr lang="en-US"/>
          </a:p>
        </p:txBody>
      </p:sp>
    </p:spTree>
    <p:extLst>
      <p:ext uri="{BB962C8B-B14F-4D97-AF65-F5344CB8AC3E}">
        <p14:creationId xmlns:p14="http://schemas.microsoft.com/office/powerpoint/2010/main" val="4095585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3F6716-D81A-41D1-8A37-9495AFC5FA43}" type="datetimeFigureOut">
              <a:rPr lang="en-US" smtClean="0"/>
              <a:t>10/15/2025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42EC53-6534-4401-98D2-17D5EC0614F5}" type="slidenum">
              <a:rPr lang="en-US" smtClean="0"/>
              <a:t>‹#›</a:t>
            </a:fld>
            <a:endParaRPr lang="en-US"/>
          </a:p>
        </p:txBody>
      </p:sp>
    </p:spTree>
    <p:extLst>
      <p:ext uri="{BB962C8B-B14F-4D97-AF65-F5344CB8AC3E}">
        <p14:creationId xmlns:p14="http://schemas.microsoft.com/office/powerpoint/2010/main" val="3823509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5E3F6716-D81A-41D1-8A37-9495AFC5FA43}" type="datetimeFigureOut">
              <a:rPr lang="en-US" smtClean="0"/>
              <a:t>10/15/2025</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A42EC53-6534-4401-98D2-17D5EC0614F5}"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101123511"/>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0.png"/><Relationship Id="rId18" Type="http://schemas.openxmlformats.org/officeDocument/2006/relationships/image" Target="../media/image15.png"/><Relationship Id="rId3" Type="http://schemas.openxmlformats.org/officeDocument/2006/relationships/image" Target="../media/image1.png"/><Relationship Id="rId21" Type="http://schemas.openxmlformats.org/officeDocument/2006/relationships/image" Target="../media/image18.svg"/><Relationship Id="rId7" Type="http://schemas.openxmlformats.org/officeDocument/2006/relationships/image" Target="../media/image4.png"/><Relationship Id="rId12" Type="http://schemas.openxmlformats.org/officeDocument/2006/relationships/image" Target="../media/image9.svg"/><Relationship Id="rId17" Type="http://schemas.openxmlformats.org/officeDocument/2006/relationships/image" Target="../media/image14.png"/><Relationship Id="rId25" Type="http://schemas.openxmlformats.org/officeDocument/2006/relationships/image" Target="../media/image22.svg"/><Relationship Id="rId2" Type="http://schemas.openxmlformats.org/officeDocument/2006/relationships/notesSlide" Target="../notesSlides/notesSlide1.xml"/><Relationship Id="rId16" Type="http://schemas.openxmlformats.org/officeDocument/2006/relationships/image" Target="../media/image13.svg"/><Relationship Id="rId20" Type="http://schemas.openxmlformats.org/officeDocument/2006/relationships/image" Target="../media/image17.png"/><Relationship Id="rId1" Type="http://schemas.openxmlformats.org/officeDocument/2006/relationships/slideLayout" Target="../slideLayouts/slideLayout8.xml"/><Relationship Id="rId6" Type="http://schemas.openxmlformats.org/officeDocument/2006/relationships/image" Target="../media/image3.svg"/><Relationship Id="rId11" Type="http://schemas.openxmlformats.org/officeDocument/2006/relationships/image" Target="../media/image8.png"/><Relationship Id="rId24" Type="http://schemas.openxmlformats.org/officeDocument/2006/relationships/image" Target="../media/image21.png"/><Relationship Id="rId5" Type="http://schemas.openxmlformats.org/officeDocument/2006/relationships/image" Target="../media/image2.png"/><Relationship Id="rId15" Type="http://schemas.openxmlformats.org/officeDocument/2006/relationships/image" Target="../media/image12.png"/><Relationship Id="rId23" Type="http://schemas.openxmlformats.org/officeDocument/2006/relationships/image" Target="../media/image20.svg"/><Relationship Id="rId10" Type="http://schemas.openxmlformats.org/officeDocument/2006/relationships/image" Target="../media/image7.svg"/><Relationship Id="rId19" Type="http://schemas.openxmlformats.org/officeDocument/2006/relationships/image" Target="../media/image16.svg"/><Relationship Id="rId4" Type="http://schemas.microsoft.com/office/2007/relationships/hdphoto" Target="../media/hdphoto1.wdp"/><Relationship Id="rId9" Type="http://schemas.openxmlformats.org/officeDocument/2006/relationships/image" Target="../media/image6.png"/><Relationship Id="rId14" Type="http://schemas.openxmlformats.org/officeDocument/2006/relationships/image" Target="../media/image11.svg"/><Relationship Id="rId22" Type="http://schemas.openxmlformats.org/officeDocument/2006/relationships/image" Target="../media/image19.png"/></Relationships>
</file>

<file path=ppt/slides/_rels/slide1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9.png"/><Relationship Id="rId7" Type="http://schemas.microsoft.com/office/2007/relationships/hdphoto" Target="../media/hdphoto16.wdp"/><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41.png"/><Relationship Id="rId4" Type="http://schemas.microsoft.com/office/2007/relationships/hdphoto" Target="../media/hdphoto1.wdp"/><Relationship Id="rId9" Type="http://schemas.microsoft.com/office/2007/relationships/hdphoto" Target="../media/hdphoto17.wdp"/></Relationships>
</file>

<file path=ppt/slides/_rels/slide1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9.png"/><Relationship Id="rId7" Type="http://schemas.microsoft.com/office/2007/relationships/hdphoto" Target="../media/hdphoto18.wdp"/><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41.png"/><Relationship Id="rId4" Type="http://schemas.microsoft.com/office/2007/relationships/hdphoto" Target="../media/hdphoto1.wdp"/><Relationship Id="rId9" Type="http://schemas.microsoft.com/office/2007/relationships/hdphoto" Target="../media/hdphoto19.wdp"/></Relationships>
</file>

<file path=ppt/slides/_rels/slide1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9.png"/><Relationship Id="rId7" Type="http://schemas.microsoft.com/office/2007/relationships/hdphoto" Target="../media/hdphoto20.wdp"/><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41.png"/><Relationship Id="rId4" Type="http://schemas.microsoft.com/office/2007/relationships/hdphoto" Target="../media/hdphoto1.wdp"/><Relationship Id="rId9" Type="http://schemas.microsoft.com/office/2007/relationships/hdphoto" Target="../media/hdphoto21.wdp"/></Relationships>
</file>

<file path=ppt/slides/_rels/slide1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49.png"/><Relationship Id="rId7" Type="http://schemas.microsoft.com/office/2007/relationships/hdphoto" Target="../media/hdphoto22.wdp"/><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41.png"/><Relationship Id="rId4" Type="http://schemas.microsoft.com/office/2007/relationships/hdphoto" Target="../media/hdphoto1.wdp"/><Relationship Id="rId9" Type="http://schemas.microsoft.com/office/2007/relationships/hdphoto" Target="../media/hdphoto23.wdp"/></Relationships>
</file>

<file path=ppt/slides/_rels/slide1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49.png"/><Relationship Id="rId7" Type="http://schemas.microsoft.com/office/2007/relationships/hdphoto" Target="../media/hdphoto24.wdp"/><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41.png"/><Relationship Id="rId4" Type="http://schemas.microsoft.com/office/2007/relationships/hdphoto" Target="../media/hdphoto1.wdp"/><Relationship Id="rId9" Type="http://schemas.microsoft.com/office/2007/relationships/hdphoto" Target="../media/hdphoto25.wdp"/></Relationships>
</file>

<file path=ppt/slides/_rels/slide1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49.png"/><Relationship Id="rId7" Type="http://schemas.microsoft.com/office/2007/relationships/hdphoto" Target="../media/hdphoto26.wdp"/><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41.png"/><Relationship Id="rId4" Type="http://schemas.microsoft.com/office/2007/relationships/hdphoto" Target="../media/hdphoto1.wdp"/><Relationship Id="rId9" Type="http://schemas.microsoft.com/office/2007/relationships/hdphoto" Target="../media/hdphoto27.wdp"/></Relationships>
</file>

<file path=ppt/slides/_rels/slide1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49.png"/><Relationship Id="rId7" Type="http://schemas.microsoft.com/office/2007/relationships/hdphoto" Target="../media/hdphoto28.wdp"/><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41.png"/><Relationship Id="rId4" Type="http://schemas.microsoft.com/office/2007/relationships/hdphoto" Target="../media/hdphoto1.wdp"/><Relationship Id="rId9" Type="http://schemas.microsoft.com/office/2007/relationships/hdphoto" Target="../media/hdphoto29.wdp"/></Relationships>
</file>

<file path=ppt/slides/_rels/slide1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49.png"/><Relationship Id="rId7" Type="http://schemas.microsoft.com/office/2007/relationships/hdphoto" Target="../media/hdphoto30.wdp"/><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41.png"/><Relationship Id="rId4" Type="http://schemas.microsoft.com/office/2007/relationships/hdphoto" Target="../media/hdphoto1.wdp"/><Relationship Id="rId9" Type="http://schemas.microsoft.com/office/2007/relationships/hdphoto" Target="../media/hdphoto31.wdp"/></Relationships>
</file>

<file path=ppt/slides/_rels/slide18.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49.png"/><Relationship Id="rId7" Type="http://schemas.microsoft.com/office/2007/relationships/hdphoto" Target="../media/hdphoto32.wdp"/><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41.png"/><Relationship Id="rId4" Type="http://schemas.microsoft.com/office/2007/relationships/hdphoto" Target="../media/hdphoto1.wdp"/><Relationship Id="rId9" Type="http://schemas.microsoft.com/office/2007/relationships/hdphoto" Target="../media/hdphoto33.wdp"/></Relationships>
</file>

<file path=ppt/slides/_rels/slide1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76.png"/><Relationship Id="rId7" Type="http://schemas.openxmlformats.org/officeDocument/2006/relationships/image" Target="../media/image78.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microsoft.com/office/2007/relationships/hdphoto" Target="../media/hdphoto34.wdp"/><Relationship Id="rId5" Type="http://schemas.openxmlformats.org/officeDocument/2006/relationships/image" Target="../media/image77.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jpg"/><Relationship Id="rId10" Type="http://schemas.openxmlformats.org/officeDocument/2006/relationships/image" Target="../media/image30.svg"/><Relationship Id="rId4" Type="http://schemas.openxmlformats.org/officeDocument/2006/relationships/image" Target="../media/image24.png"/><Relationship Id="rId9" Type="http://schemas.openxmlformats.org/officeDocument/2006/relationships/image" Target="../media/image29.svg"/></Relationships>
</file>

<file path=ppt/slides/_rels/slide20.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76.png"/><Relationship Id="rId7" Type="http://schemas.openxmlformats.org/officeDocument/2006/relationships/image" Target="../media/image82.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microsoft.com/office/2007/relationships/hdphoto" Target="../media/hdphoto35.wdp"/><Relationship Id="rId5" Type="http://schemas.openxmlformats.org/officeDocument/2006/relationships/image" Target="../media/image81.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83.png"/><Relationship Id="rId7" Type="http://schemas.openxmlformats.org/officeDocument/2006/relationships/diagramLayout" Target="../diagrams/layout2.xm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diagramData" Target="../diagrams/data2.xml"/><Relationship Id="rId5" Type="http://schemas.openxmlformats.org/officeDocument/2006/relationships/image" Target="../media/image41.png"/><Relationship Id="rId10" Type="http://schemas.microsoft.com/office/2007/relationships/diagramDrawing" Target="../diagrams/drawing2.xml"/><Relationship Id="rId4" Type="http://schemas.microsoft.com/office/2007/relationships/hdphoto" Target="../media/hdphoto1.wdp"/><Relationship Id="rId9" Type="http://schemas.openxmlformats.org/officeDocument/2006/relationships/diagramColors" Target="../diagrams/colors2.xml"/></Relationships>
</file>

<file path=ppt/slides/_rels/slide23.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83.png"/><Relationship Id="rId7" Type="http://schemas.openxmlformats.org/officeDocument/2006/relationships/diagramLayout" Target="../diagrams/layout3.xm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diagramData" Target="../diagrams/data3.xml"/><Relationship Id="rId5" Type="http://schemas.openxmlformats.org/officeDocument/2006/relationships/image" Target="../media/image41.png"/><Relationship Id="rId10" Type="http://schemas.microsoft.com/office/2007/relationships/diagramDrawing" Target="../diagrams/drawing3.xml"/><Relationship Id="rId4" Type="http://schemas.microsoft.com/office/2007/relationships/hdphoto" Target="../media/hdphoto1.wdp"/><Relationship Id="rId9" Type="http://schemas.openxmlformats.org/officeDocument/2006/relationships/diagramColors" Target="../diagrams/colors3.xml"/></Relationships>
</file>

<file path=ppt/slides/_rels/slide24.xml.rels><?xml version="1.0" encoding="UTF-8" standalone="yes"?>
<Relationships xmlns="http://schemas.openxmlformats.org/package/2006/relationships"><Relationship Id="rId8" Type="http://schemas.openxmlformats.org/officeDocument/2006/relationships/hyperlink" Target="https://www.linkedin.com/in/anjan-paul-391998277/" TargetMode="External"/><Relationship Id="rId3" Type="http://schemas.openxmlformats.org/officeDocument/2006/relationships/image" Target="../media/image83.png"/><Relationship Id="rId7" Type="http://schemas.openxmlformats.org/officeDocument/2006/relationships/image" Target="../media/image85.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hyperlink" Target="https://github.com/anjan-iixi" TargetMode="External"/><Relationship Id="rId5" Type="http://schemas.openxmlformats.org/officeDocument/2006/relationships/image" Target="../media/image84.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37.png"/><Relationship Id="rId3" Type="http://schemas.openxmlformats.org/officeDocument/2006/relationships/image" Target="../media/image24.png"/><Relationship Id="rId7" Type="http://schemas.openxmlformats.org/officeDocument/2006/relationships/image" Target="../media/image33.png"/><Relationship Id="rId12" Type="http://schemas.microsoft.com/office/2007/relationships/hdphoto" Target="../media/hdphoto4.wdp"/><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6.png"/><Relationship Id="rId5" Type="http://schemas.microsoft.com/office/2007/relationships/hdphoto" Target="../media/hdphoto2.wdp"/><Relationship Id="rId10" Type="http://schemas.openxmlformats.org/officeDocument/2006/relationships/image" Target="../media/image35.svg"/><Relationship Id="rId4" Type="http://schemas.openxmlformats.org/officeDocument/2006/relationships/image" Target="../media/image31.png"/><Relationship Id="rId9" Type="http://schemas.openxmlformats.org/officeDocument/2006/relationships/image" Target="../media/image34.png"/><Relationship Id="rId14" Type="http://schemas.microsoft.com/office/2007/relationships/hdphoto" Target="../media/hdphoto5.wdp"/></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diagramData" Target="../diagrams/data1.xml"/><Relationship Id="rId12"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0.png"/><Relationship Id="rId11" Type="http://schemas.microsoft.com/office/2007/relationships/diagramDrawing" Target="../diagrams/drawing1.xml"/><Relationship Id="rId5" Type="http://schemas.openxmlformats.org/officeDocument/2006/relationships/image" Target="../media/image39.png"/><Relationship Id="rId10" Type="http://schemas.openxmlformats.org/officeDocument/2006/relationships/diagramColors" Target="../diagrams/colors1.xml"/><Relationship Id="rId4" Type="http://schemas.microsoft.com/office/2007/relationships/hdphoto" Target="../media/hdphoto1.wdp"/><Relationship Id="rId9" Type="http://schemas.openxmlformats.org/officeDocument/2006/relationships/diagramQuickStyle" Target="../diagrams/quickStyle1.xml"/><Relationship Id="rId14" Type="http://schemas.microsoft.com/office/2007/relationships/hdphoto" Target="../media/hdphoto6.wdp"/></Relationships>
</file>

<file path=ppt/slides/_rels/slide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8.png"/><Relationship Id="rId7" Type="http://schemas.openxmlformats.org/officeDocument/2006/relationships/image" Target="../media/image44.svg"/><Relationship Id="rId12" Type="http://schemas.microsoft.com/office/2007/relationships/hdphoto" Target="../media/hdphoto7.wdp"/><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1.png"/><Relationship Id="rId10" Type="http://schemas.openxmlformats.org/officeDocument/2006/relationships/image" Target="../media/image47.png"/><Relationship Id="rId4" Type="http://schemas.microsoft.com/office/2007/relationships/hdphoto" Target="../media/hdphoto1.wdp"/><Relationship Id="rId9" Type="http://schemas.openxmlformats.org/officeDocument/2006/relationships/image" Target="../media/image46.svg"/></Relationships>
</file>

<file path=ppt/slides/_rels/slide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9.png"/><Relationship Id="rId7" Type="http://schemas.microsoft.com/office/2007/relationships/hdphoto" Target="../media/hdphoto8.wdp"/><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1.png"/><Relationship Id="rId4" Type="http://schemas.microsoft.com/office/2007/relationships/hdphoto" Target="../media/hdphoto1.wdp"/><Relationship Id="rId9" Type="http://schemas.microsoft.com/office/2007/relationships/hdphoto" Target="../media/hdphoto9.wdp"/></Relationships>
</file>

<file path=ppt/slides/_rels/slide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9.png"/><Relationship Id="rId7" Type="http://schemas.microsoft.com/office/2007/relationships/hdphoto" Target="../media/hdphoto10.wdp"/><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41.png"/><Relationship Id="rId4" Type="http://schemas.microsoft.com/office/2007/relationships/hdphoto" Target="../media/hdphoto1.wdp"/><Relationship Id="rId9" Type="http://schemas.microsoft.com/office/2007/relationships/hdphoto" Target="../media/hdphoto11.wdp"/></Relationships>
</file>

<file path=ppt/slides/_rels/slide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9.png"/><Relationship Id="rId7" Type="http://schemas.microsoft.com/office/2007/relationships/hdphoto" Target="../media/hdphoto12.wdp"/><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41.png"/><Relationship Id="rId4" Type="http://schemas.microsoft.com/office/2007/relationships/hdphoto" Target="../media/hdphoto1.wdp"/><Relationship Id="rId9" Type="http://schemas.microsoft.com/office/2007/relationships/hdphoto" Target="../media/hdphoto13.wdp"/></Relationships>
</file>

<file path=ppt/slides/_rels/slide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9.png"/><Relationship Id="rId7" Type="http://schemas.microsoft.com/office/2007/relationships/hdphoto" Target="../media/hdphoto14.wdp"/><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41.png"/><Relationship Id="rId4" Type="http://schemas.microsoft.com/office/2007/relationships/hdphoto" Target="../media/hdphoto1.wdp"/><Relationship Id="rId9" Type="http://schemas.microsoft.com/office/2007/relationships/hdphoto" Target="../media/hdphoto15.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FF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9FAFBB-6FAE-414D-F1A2-6D132FB7FF6A}"/>
              </a:ext>
              <a:ext uri="{C183D7F6-B498-43B3-948B-1728B52AA6E4}">
                <adec:decorative xmlns:adec="http://schemas.microsoft.com/office/drawing/2017/decorative" val="1"/>
              </a:ext>
            </a:extLst>
          </p:cNvPr>
          <p:cNvPicPr>
            <a:picLocks noChangeAspect="1"/>
          </p:cNvPicPr>
          <p:nvPr/>
        </p:nvPicPr>
        <p:blipFill>
          <a:blip r:embed="rId3">
            <a:lum bright="70000" contrast="-70000"/>
            <a:alphaModFix amt="25000"/>
            <a:extLst>
              <a:ext uri="{BEBA8EAE-BF5A-486C-A8C5-ECC9F3942E4B}">
                <a14:imgProps xmlns:a14="http://schemas.microsoft.com/office/drawing/2010/main">
                  <a14:imgLayer r:embed="rId4">
                    <a14:imgEffect>
                      <a14:colorTemperature colorTemp="6506"/>
                    </a14:imgEffect>
                    <a14:imgEffect>
                      <a14:saturation sat="12000"/>
                    </a14:imgEffect>
                  </a14:imgLayer>
                </a14:imgProps>
              </a:ext>
              <a:ext uri="{28A0092B-C50C-407E-A947-70E740481C1C}">
                <a14:useLocalDpi xmlns:a14="http://schemas.microsoft.com/office/drawing/2010/main" val="0"/>
              </a:ext>
            </a:extLst>
          </a:blip>
          <a:stretch>
            <a:fillRect/>
          </a:stretch>
        </p:blipFill>
        <p:spPr>
          <a:xfrm rot="1492901">
            <a:off x="1870641" y="2088284"/>
            <a:ext cx="3744907" cy="4085980"/>
          </a:xfrm>
          <a:prstGeom prst="flowChartConnector">
            <a:avLst/>
          </a:prstGeom>
          <a:effectLst>
            <a:outerShdw blurRad="76200" dir="13500000" sy="23000" kx="1200000" algn="br" rotWithShape="0">
              <a:prstClr val="black">
                <a:alpha val="20000"/>
              </a:prstClr>
            </a:outerShdw>
          </a:effectLst>
        </p:spPr>
      </p:pic>
      <p:sp>
        <p:nvSpPr>
          <p:cNvPr id="4" name="Title 3">
            <a:extLst>
              <a:ext uri="{FF2B5EF4-FFF2-40B4-BE49-F238E27FC236}">
                <a16:creationId xmlns:a16="http://schemas.microsoft.com/office/drawing/2014/main" id="{FF8DF55B-0A58-94FC-2A8F-8DBF09942750}"/>
              </a:ext>
            </a:extLst>
          </p:cNvPr>
          <p:cNvSpPr>
            <a:spLocks noGrp="1"/>
          </p:cNvSpPr>
          <p:nvPr>
            <p:ph type="title"/>
          </p:nvPr>
        </p:nvSpPr>
        <p:spPr>
          <a:xfrm>
            <a:off x="643471" y="618068"/>
            <a:ext cx="6612467" cy="689515"/>
          </a:xfrm>
        </p:spPr>
        <p:txBody>
          <a:bodyPr>
            <a:noAutofit/>
          </a:bodyPr>
          <a:lstStyle/>
          <a:p>
            <a:r>
              <a:rPr lang="en-IN" sz="4000" dirty="0">
                <a:solidFill>
                  <a:srgbClr val="903163"/>
                </a:solidFill>
                <a:latin typeface="Britannic Bold" panose="020B0903060703020204" pitchFamily="34" charset="0"/>
              </a:rPr>
              <a:t>Telecom Customer Churn</a:t>
            </a:r>
            <a:endParaRPr lang="en-US" sz="4000" dirty="0">
              <a:solidFill>
                <a:srgbClr val="903163"/>
              </a:solidFill>
              <a:latin typeface="Britannic Bold" panose="020B0903060703020204" pitchFamily="34" charset="0"/>
            </a:endParaRPr>
          </a:p>
        </p:txBody>
      </p:sp>
      <p:pic>
        <p:nvPicPr>
          <p:cNvPr id="9" name="Content Placeholder 8" descr="Run with solid fill">
            <a:extLst>
              <a:ext uri="{FF2B5EF4-FFF2-40B4-BE49-F238E27FC236}">
                <a16:creationId xmlns:a16="http://schemas.microsoft.com/office/drawing/2014/main" id="{65E5EDC1-62C6-EB52-F875-0BABC064377D}"/>
              </a:ext>
            </a:extLst>
          </p:cNvPr>
          <p:cNvPicPr>
            <a:picLocks noGrp="1" noChangeAspect="1"/>
          </p:cNvPicPr>
          <p:nvPr>
            <p:ph idx="1"/>
          </p:nvPr>
        </p:nvPicPr>
        <p:blipFill>
          <a:blip r:embed="rId5">
            <a:extLst>
              <a:ext uri="{96DAC541-7B7A-43D3-8B79-37D633B846F1}">
                <asvg:svgBlip xmlns:asvg="http://schemas.microsoft.com/office/drawing/2016/SVG/main" r:embed="rId6"/>
              </a:ext>
            </a:extLst>
          </a:blip>
          <a:stretch>
            <a:fillRect/>
          </a:stretch>
        </p:blipFill>
        <p:spPr>
          <a:xfrm>
            <a:off x="374257" y="765776"/>
            <a:ext cx="521494" cy="438091"/>
          </a:xfrm>
        </p:spPr>
      </p:pic>
      <p:sp>
        <p:nvSpPr>
          <p:cNvPr id="6" name="Text Placeholder 5">
            <a:extLst>
              <a:ext uri="{FF2B5EF4-FFF2-40B4-BE49-F238E27FC236}">
                <a16:creationId xmlns:a16="http://schemas.microsoft.com/office/drawing/2014/main" id="{FF2C65EB-F341-F7D3-F6C4-D11952636BF7}"/>
              </a:ext>
            </a:extLst>
          </p:cNvPr>
          <p:cNvSpPr>
            <a:spLocks noGrp="1"/>
          </p:cNvSpPr>
          <p:nvPr>
            <p:ph type="body" sz="half" idx="2"/>
          </p:nvPr>
        </p:nvSpPr>
        <p:spPr>
          <a:xfrm>
            <a:off x="6282267" y="5308776"/>
            <a:ext cx="5387384" cy="914400"/>
          </a:xfrm>
        </p:spPr>
        <p:txBody>
          <a:bodyPr>
            <a:normAutofit/>
          </a:bodyPr>
          <a:lstStyle/>
          <a:p>
            <a:pPr algn="l"/>
            <a:r>
              <a:rPr lang="en-IN" sz="2800" b="1" dirty="0">
                <a:solidFill>
                  <a:srgbClr val="F2FFFF"/>
                </a:solidFill>
              </a:rPr>
              <a:t>Churn Analysis For Customers</a:t>
            </a:r>
            <a:endParaRPr lang="en-US" sz="2800" b="1" dirty="0">
              <a:solidFill>
                <a:srgbClr val="F2FFFF"/>
              </a:solidFill>
            </a:endParaRPr>
          </a:p>
        </p:txBody>
      </p:sp>
      <p:sp>
        <p:nvSpPr>
          <p:cNvPr id="7" name="TextBox 6">
            <a:extLst>
              <a:ext uri="{FF2B5EF4-FFF2-40B4-BE49-F238E27FC236}">
                <a16:creationId xmlns:a16="http://schemas.microsoft.com/office/drawing/2014/main" id="{EA66CA29-B881-DAD1-DE2C-B5C69E3B400F}"/>
              </a:ext>
            </a:extLst>
          </p:cNvPr>
          <p:cNvSpPr txBox="1"/>
          <p:nvPr/>
        </p:nvSpPr>
        <p:spPr>
          <a:xfrm>
            <a:off x="702735" y="1093796"/>
            <a:ext cx="2921001" cy="584775"/>
          </a:xfrm>
          <a:prstGeom prst="rect">
            <a:avLst/>
          </a:prstGeom>
          <a:noFill/>
        </p:spPr>
        <p:txBody>
          <a:bodyPr wrap="square" rtlCol="0">
            <a:spAutoFit/>
          </a:bodyPr>
          <a:lstStyle/>
          <a:p>
            <a:r>
              <a:rPr lang="en-IN" sz="3200" dirty="0">
                <a:solidFill>
                  <a:srgbClr val="4475B7"/>
                </a:solidFill>
                <a:latin typeface="Britannic Bold" panose="020B0903060703020204" pitchFamily="34" charset="0"/>
              </a:rPr>
              <a:t>DATA ANALYSIS</a:t>
            </a:r>
            <a:endParaRPr lang="en-US" sz="3200" dirty="0">
              <a:solidFill>
                <a:srgbClr val="4475B7"/>
              </a:solidFill>
              <a:latin typeface="Britannic Bold" panose="020B0903060703020204" pitchFamily="34" charset="0"/>
            </a:endParaRPr>
          </a:p>
        </p:txBody>
      </p:sp>
      <p:sp>
        <p:nvSpPr>
          <p:cNvPr id="12" name="TextBox 11">
            <a:extLst>
              <a:ext uri="{FF2B5EF4-FFF2-40B4-BE49-F238E27FC236}">
                <a16:creationId xmlns:a16="http://schemas.microsoft.com/office/drawing/2014/main" id="{537538A5-7042-E81F-6C36-16516A63F416}"/>
              </a:ext>
            </a:extLst>
          </p:cNvPr>
          <p:cNvSpPr txBox="1"/>
          <p:nvPr/>
        </p:nvSpPr>
        <p:spPr>
          <a:xfrm>
            <a:off x="6282267" y="1408161"/>
            <a:ext cx="1473198" cy="369332"/>
          </a:xfrm>
          <a:prstGeom prst="rect">
            <a:avLst/>
          </a:prstGeom>
          <a:noFill/>
        </p:spPr>
        <p:txBody>
          <a:bodyPr wrap="square" rtlCol="0">
            <a:spAutoFit/>
          </a:bodyPr>
          <a:lstStyle/>
          <a:p>
            <a:r>
              <a:rPr lang="en-IN" dirty="0">
                <a:solidFill>
                  <a:srgbClr val="969FA7"/>
                </a:solidFill>
              </a:rPr>
              <a:t>Presented By</a:t>
            </a:r>
            <a:r>
              <a:rPr lang="en-IN" b="1" dirty="0">
                <a:solidFill>
                  <a:srgbClr val="969FA7"/>
                </a:solidFill>
              </a:rPr>
              <a:t>:</a:t>
            </a:r>
            <a:endParaRPr lang="en-US" b="1" dirty="0">
              <a:solidFill>
                <a:srgbClr val="969FA7"/>
              </a:solidFill>
            </a:endParaRPr>
          </a:p>
        </p:txBody>
      </p:sp>
      <p:sp>
        <p:nvSpPr>
          <p:cNvPr id="13" name="TextBox 12">
            <a:extLst>
              <a:ext uri="{FF2B5EF4-FFF2-40B4-BE49-F238E27FC236}">
                <a16:creationId xmlns:a16="http://schemas.microsoft.com/office/drawing/2014/main" id="{D25423DA-F2C7-5ADB-A268-E141622303CC}"/>
              </a:ext>
            </a:extLst>
          </p:cNvPr>
          <p:cNvSpPr txBox="1"/>
          <p:nvPr/>
        </p:nvSpPr>
        <p:spPr>
          <a:xfrm>
            <a:off x="7824902" y="1408161"/>
            <a:ext cx="1572016" cy="369332"/>
          </a:xfrm>
          <a:prstGeom prst="rect">
            <a:avLst/>
          </a:prstGeom>
          <a:noFill/>
        </p:spPr>
        <p:txBody>
          <a:bodyPr wrap="square" rtlCol="0">
            <a:spAutoFit/>
          </a:bodyPr>
          <a:lstStyle/>
          <a:p>
            <a:r>
              <a:rPr lang="en-IN" u="sng" dirty="0">
                <a:solidFill>
                  <a:srgbClr val="969FA7"/>
                </a:solidFill>
              </a:rPr>
              <a:t>ANJAN PAUL</a:t>
            </a:r>
            <a:endParaRPr lang="en-US" u="sng" dirty="0">
              <a:solidFill>
                <a:srgbClr val="969FA7"/>
              </a:solidFill>
            </a:endParaRPr>
          </a:p>
        </p:txBody>
      </p:sp>
      <p:pic>
        <p:nvPicPr>
          <p:cNvPr id="17" name="Graphic 16" descr="Connections with solid fill">
            <a:extLst>
              <a:ext uri="{FF2B5EF4-FFF2-40B4-BE49-F238E27FC236}">
                <a16:creationId xmlns:a16="http://schemas.microsoft.com/office/drawing/2014/main" id="{2E0EB7F5-6E0B-E466-ACDD-715C7A66FAE8}"/>
              </a:ext>
            </a:extLst>
          </p:cNvPr>
          <p:cNvPicPr>
            <a:picLocks noChangeAspect="1"/>
          </p:cNvPicPr>
          <p:nvPr/>
        </p:nvPicPr>
        <p:blipFill>
          <a:blip r:embed="rId7">
            <a:alphaModFix amt="50000"/>
            <a:extLst>
              <a:ext uri="{96DAC541-7B7A-43D3-8B79-37D633B846F1}">
                <asvg:svgBlip xmlns:asvg="http://schemas.microsoft.com/office/drawing/2016/SVG/main" r:embed="rId8"/>
              </a:ext>
            </a:extLst>
          </a:blip>
          <a:stretch>
            <a:fillRect/>
          </a:stretch>
        </p:blipFill>
        <p:spPr>
          <a:xfrm>
            <a:off x="7069668" y="1610835"/>
            <a:ext cx="4727804" cy="4116360"/>
          </a:xfrm>
          <a:prstGeom prst="rect">
            <a:avLst/>
          </a:prstGeom>
        </p:spPr>
      </p:pic>
      <p:pic>
        <p:nvPicPr>
          <p:cNvPr id="23" name="Graphic 22" descr="Lightbulb and gear with solid fill">
            <a:extLst>
              <a:ext uri="{FF2B5EF4-FFF2-40B4-BE49-F238E27FC236}">
                <a16:creationId xmlns:a16="http://schemas.microsoft.com/office/drawing/2014/main" id="{F75B12D3-24E8-EFF9-48F9-B0C7BD3BCC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86115" y="1378977"/>
            <a:ext cx="426216" cy="369332"/>
          </a:xfrm>
          <a:prstGeom prst="rect">
            <a:avLst/>
          </a:prstGeom>
        </p:spPr>
      </p:pic>
      <p:pic>
        <p:nvPicPr>
          <p:cNvPr id="27" name="Graphic 26" descr="Bar chart with solid fill">
            <a:extLst>
              <a:ext uri="{FF2B5EF4-FFF2-40B4-BE49-F238E27FC236}">
                <a16:creationId xmlns:a16="http://schemas.microsoft.com/office/drawing/2014/main" id="{0D2E3254-4C19-1C93-9F43-99E73D95F68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99731" y="5215789"/>
            <a:ext cx="914400" cy="914400"/>
          </a:xfrm>
          <a:prstGeom prst="rect">
            <a:avLst/>
          </a:prstGeom>
        </p:spPr>
      </p:pic>
      <p:pic>
        <p:nvPicPr>
          <p:cNvPr id="10" name="Graphic 9" descr="Chevron arrows with solid fill">
            <a:extLst>
              <a:ext uri="{FF2B5EF4-FFF2-40B4-BE49-F238E27FC236}">
                <a16:creationId xmlns:a16="http://schemas.microsoft.com/office/drawing/2014/main" id="{C7DD9631-7ACF-B241-389B-9FC19065EC4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48605" y="2212912"/>
            <a:ext cx="3219497" cy="3689454"/>
          </a:xfrm>
          <a:prstGeom prst="rect">
            <a:avLst/>
          </a:prstGeom>
        </p:spPr>
      </p:pic>
      <p:pic>
        <p:nvPicPr>
          <p:cNvPr id="14" name="Graphic 13" descr="Chevron arrows with solid fill">
            <a:extLst>
              <a:ext uri="{FF2B5EF4-FFF2-40B4-BE49-F238E27FC236}">
                <a16:creationId xmlns:a16="http://schemas.microsoft.com/office/drawing/2014/main" id="{C776D71F-0B2C-B241-D4A6-B26DBB32523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5400000">
            <a:off x="713979" y="575722"/>
            <a:ext cx="2520000" cy="3921163"/>
          </a:xfrm>
          <a:prstGeom prst="rect">
            <a:avLst/>
          </a:prstGeom>
        </p:spPr>
      </p:pic>
      <p:pic>
        <p:nvPicPr>
          <p:cNvPr id="16" name="Picture 15">
            <a:extLst>
              <a:ext uri="{FF2B5EF4-FFF2-40B4-BE49-F238E27FC236}">
                <a16:creationId xmlns:a16="http://schemas.microsoft.com/office/drawing/2014/main" id="{BF6BA089-DC76-5658-F61C-4EF06EEC63A4}"/>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Lst>
          </a:blip>
          <a:srcRect l="8918" r="8918"/>
          <a:stretch/>
        </p:blipFill>
        <p:spPr>
          <a:xfrm>
            <a:off x="13484" y="2538910"/>
            <a:ext cx="5387384" cy="4319089"/>
          </a:xfrm>
          <a:prstGeom prst="flowChartDelay">
            <a:avLst/>
          </a:prstGeom>
          <a:scene3d>
            <a:camera prst="orthographicFront">
              <a:rot lat="0" lon="0" rev="0"/>
            </a:camera>
            <a:lightRig rig="threePt" dir="t"/>
          </a:scene3d>
        </p:spPr>
      </p:pic>
      <p:sp useBgFill="1">
        <p:nvSpPr>
          <p:cNvPr id="19" name="Frame 18">
            <a:extLst>
              <a:ext uri="{FF2B5EF4-FFF2-40B4-BE49-F238E27FC236}">
                <a16:creationId xmlns:a16="http://schemas.microsoft.com/office/drawing/2014/main" id="{4C694894-29B0-4DC2-83A5-2CF609AA0359}"/>
              </a:ext>
            </a:extLst>
          </p:cNvPr>
          <p:cNvSpPr/>
          <p:nvPr/>
        </p:nvSpPr>
        <p:spPr>
          <a:xfrm>
            <a:off x="5908291" y="1297855"/>
            <a:ext cx="3488626" cy="602077"/>
          </a:xfrm>
          <a:prstGeom prst="frame">
            <a:avLst/>
          </a:prstGeom>
          <a:ln w="9525" cap="sq" cmpd="sng" algn="ctr">
            <a:solidFill>
              <a:schemeClr val="accent3">
                <a:alpha val="50000"/>
              </a:schemeClr>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3488626"/>
                      <a:gd name="connsiteY0" fmla="*/ 0 h 602077"/>
                      <a:gd name="connsiteX1" fmla="*/ 546551 w 3488626"/>
                      <a:gd name="connsiteY1" fmla="*/ 0 h 602077"/>
                      <a:gd name="connsiteX2" fmla="*/ 1058217 w 3488626"/>
                      <a:gd name="connsiteY2" fmla="*/ 0 h 602077"/>
                      <a:gd name="connsiteX3" fmla="*/ 1674540 w 3488626"/>
                      <a:gd name="connsiteY3" fmla="*/ 0 h 602077"/>
                      <a:gd name="connsiteX4" fmla="*/ 2186206 w 3488626"/>
                      <a:gd name="connsiteY4" fmla="*/ 0 h 602077"/>
                      <a:gd name="connsiteX5" fmla="*/ 2662985 w 3488626"/>
                      <a:gd name="connsiteY5" fmla="*/ 0 h 602077"/>
                      <a:gd name="connsiteX6" fmla="*/ 3488626 w 3488626"/>
                      <a:gd name="connsiteY6" fmla="*/ 0 h 602077"/>
                      <a:gd name="connsiteX7" fmla="*/ 3488626 w 3488626"/>
                      <a:gd name="connsiteY7" fmla="*/ 295018 h 602077"/>
                      <a:gd name="connsiteX8" fmla="*/ 3488626 w 3488626"/>
                      <a:gd name="connsiteY8" fmla="*/ 602077 h 602077"/>
                      <a:gd name="connsiteX9" fmla="*/ 2907188 w 3488626"/>
                      <a:gd name="connsiteY9" fmla="*/ 602077 h 602077"/>
                      <a:gd name="connsiteX10" fmla="*/ 2325751 w 3488626"/>
                      <a:gd name="connsiteY10" fmla="*/ 602077 h 602077"/>
                      <a:gd name="connsiteX11" fmla="*/ 1848972 w 3488626"/>
                      <a:gd name="connsiteY11" fmla="*/ 602077 h 602077"/>
                      <a:gd name="connsiteX12" fmla="*/ 1267534 w 3488626"/>
                      <a:gd name="connsiteY12" fmla="*/ 602077 h 602077"/>
                      <a:gd name="connsiteX13" fmla="*/ 616324 w 3488626"/>
                      <a:gd name="connsiteY13" fmla="*/ 602077 h 602077"/>
                      <a:gd name="connsiteX14" fmla="*/ 0 w 3488626"/>
                      <a:gd name="connsiteY14" fmla="*/ 602077 h 602077"/>
                      <a:gd name="connsiteX15" fmla="*/ 0 w 3488626"/>
                      <a:gd name="connsiteY15" fmla="*/ 307059 h 602077"/>
                      <a:gd name="connsiteX16" fmla="*/ 0 w 3488626"/>
                      <a:gd name="connsiteY16" fmla="*/ 0 h 602077"/>
                      <a:gd name="connsiteX17" fmla="*/ 75260 w 3488626"/>
                      <a:gd name="connsiteY17" fmla="*/ 75260 h 602077"/>
                      <a:gd name="connsiteX18" fmla="*/ 75260 w 3488626"/>
                      <a:gd name="connsiteY18" fmla="*/ 526817 h 602077"/>
                      <a:gd name="connsiteX19" fmla="*/ 664992 w 3488626"/>
                      <a:gd name="connsiteY19" fmla="*/ 526817 h 602077"/>
                      <a:gd name="connsiteX20" fmla="*/ 1221343 w 3488626"/>
                      <a:gd name="connsiteY20" fmla="*/ 526817 h 602077"/>
                      <a:gd name="connsiteX21" fmla="*/ 1811075 w 3488626"/>
                      <a:gd name="connsiteY21" fmla="*/ 526817 h 602077"/>
                      <a:gd name="connsiteX22" fmla="*/ 2367426 w 3488626"/>
                      <a:gd name="connsiteY22" fmla="*/ 526817 h 602077"/>
                      <a:gd name="connsiteX23" fmla="*/ 2923777 w 3488626"/>
                      <a:gd name="connsiteY23" fmla="*/ 526817 h 602077"/>
                      <a:gd name="connsiteX24" fmla="*/ 3413366 w 3488626"/>
                      <a:gd name="connsiteY24" fmla="*/ 526817 h 602077"/>
                      <a:gd name="connsiteX25" fmla="*/ 3413366 w 3488626"/>
                      <a:gd name="connsiteY25" fmla="*/ 75260 h 602077"/>
                      <a:gd name="connsiteX26" fmla="*/ 2823634 w 3488626"/>
                      <a:gd name="connsiteY26" fmla="*/ 75260 h 602077"/>
                      <a:gd name="connsiteX27" fmla="*/ 2300664 w 3488626"/>
                      <a:gd name="connsiteY27" fmla="*/ 75260 h 602077"/>
                      <a:gd name="connsiteX28" fmla="*/ 1777694 w 3488626"/>
                      <a:gd name="connsiteY28" fmla="*/ 75260 h 602077"/>
                      <a:gd name="connsiteX29" fmla="*/ 1187962 w 3488626"/>
                      <a:gd name="connsiteY29" fmla="*/ 75260 h 602077"/>
                      <a:gd name="connsiteX30" fmla="*/ 631611 w 3488626"/>
                      <a:gd name="connsiteY30" fmla="*/ 75260 h 602077"/>
                      <a:gd name="connsiteX31" fmla="*/ 75260 w 3488626"/>
                      <a:gd name="connsiteY31" fmla="*/ 75260 h 602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88626" h="602077" fill="none" extrusionOk="0">
                        <a:moveTo>
                          <a:pt x="0" y="0"/>
                        </a:moveTo>
                        <a:cubicBezTo>
                          <a:pt x="134394" y="-38915"/>
                          <a:pt x="296041" y="27180"/>
                          <a:pt x="546551" y="0"/>
                        </a:cubicBezTo>
                        <a:cubicBezTo>
                          <a:pt x="797061" y="-27180"/>
                          <a:pt x="891521" y="37321"/>
                          <a:pt x="1058217" y="0"/>
                        </a:cubicBezTo>
                        <a:cubicBezTo>
                          <a:pt x="1224913" y="-37321"/>
                          <a:pt x="1371275" y="29925"/>
                          <a:pt x="1674540" y="0"/>
                        </a:cubicBezTo>
                        <a:cubicBezTo>
                          <a:pt x="1977805" y="-29925"/>
                          <a:pt x="2050786" y="54209"/>
                          <a:pt x="2186206" y="0"/>
                        </a:cubicBezTo>
                        <a:cubicBezTo>
                          <a:pt x="2321626" y="-54209"/>
                          <a:pt x="2436625" y="54147"/>
                          <a:pt x="2662985" y="0"/>
                        </a:cubicBezTo>
                        <a:cubicBezTo>
                          <a:pt x="2889345" y="-54147"/>
                          <a:pt x="3187975" y="40954"/>
                          <a:pt x="3488626" y="0"/>
                        </a:cubicBezTo>
                        <a:cubicBezTo>
                          <a:pt x="3515022" y="126315"/>
                          <a:pt x="3480713" y="216175"/>
                          <a:pt x="3488626" y="295018"/>
                        </a:cubicBezTo>
                        <a:cubicBezTo>
                          <a:pt x="3496539" y="373861"/>
                          <a:pt x="3479014" y="496271"/>
                          <a:pt x="3488626" y="602077"/>
                        </a:cubicBezTo>
                        <a:cubicBezTo>
                          <a:pt x="3344164" y="626603"/>
                          <a:pt x="3078164" y="536736"/>
                          <a:pt x="2907188" y="602077"/>
                        </a:cubicBezTo>
                        <a:cubicBezTo>
                          <a:pt x="2736212" y="667418"/>
                          <a:pt x="2482347" y="574162"/>
                          <a:pt x="2325751" y="602077"/>
                        </a:cubicBezTo>
                        <a:cubicBezTo>
                          <a:pt x="2169155" y="629992"/>
                          <a:pt x="1976440" y="550169"/>
                          <a:pt x="1848972" y="602077"/>
                        </a:cubicBezTo>
                        <a:cubicBezTo>
                          <a:pt x="1721504" y="653985"/>
                          <a:pt x="1399021" y="543021"/>
                          <a:pt x="1267534" y="602077"/>
                        </a:cubicBezTo>
                        <a:cubicBezTo>
                          <a:pt x="1136047" y="661133"/>
                          <a:pt x="764158" y="534392"/>
                          <a:pt x="616324" y="602077"/>
                        </a:cubicBezTo>
                        <a:cubicBezTo>
                          <a:pt x="468490" y="669762"/>
                          <a:pt x="243889" y="539179"/>
                          <a:pt x="0" y="602077"/>
                        </a:cubicBezTo>
                        <a:cubicBezTo>
                          <a:pt x="-7333" y="454678"/>
                          <a:pt x="34497" y="369172"/>
                          <a:pt x="0" y="307059"/>
                        </a:cubicBezTo>
                        <a:cubicBezTo>
                          <a:pt x="-34497" y="244946"/>
                          <a:pt x="19106" y="101472"/>
                          <a:pt x="0" y="0"/>
                        </a:cubicBezTo>
                        <a:close/>
                        <a:moveTo>
                          <a:pt x="75260" y="75260"/>
                        </a:moveTo>
                        <a:cubicBezTo>
                          <a:pt x="123996" y="274960"/>
                          <a:pt x="31155" y="388153"/>
                          <a:pt x="75260" y="526817"/>
                        </a:cubicBezTo>
                        <a:cubicBezTo>
                          <a:pt x="344026" y="488098"/>
                          <a:pt x="432875" y="545010"/>
                          <a:pt x="664992" y="526817"/>
                        </a:cubicBezTo>
                        <a:cubicBezTo>
                          <a:pt x="897109" y="508624"/>
                          <a:pt x="1047606" y="551139"/>
                          <a:pt x="1221343" y="526817"/>
                        </a:cubicBezTo>
                        <a:cubicBezTo>
                          <a:pt x="1395080" y="502495"/>
                          <a:pt x="1590511" y="530094"/>
                          <a:pt x="1811075" y="526817"/>
                        </a:cubicBezTo>
                        <a:cubicBezTo>
                          <a:pt x="2031639" y="523540"/>
                          <a:pt x="2148107" y="585123"/>
                          <a:pt x="2367426" y="526817"/>
                        </a:cubicBezTo>
                        <a:cubicBezTo>
                          <a:pt x="2586745" y="468511"/>
                          <a:pt x="2700842" y="586477"/>
                          <a:pt x="2923777" y="526817"/>
                        </a:cubicBezTo>
                        <a:cubicBezTo>
                          <a:pt x="3146712" y="467157"/>
                          <a:pt x="3235146" y="531360"/>
                          <a:pt x="3413366" y="526817"/>
                        </a:cubicBezTo>
                        <a:cubicBezTo>
                          <a:pt x="3397439" y="414673"/>
                          <a:pt x="3460964" y="197961"/>
                          <a:pt x="3413366" y="75260"/>
                        </a:cubicBezTo>
                        <a:cubicBezTo>
                          <a:pt x="3259179" y="109162"/>
                          <a:pt x="3038740" y="17415"/>
                          <a:pt x="2823634" y="75260"/>
                        </a:cubicBezTo>
                        <a:cubicBezTo>
                          <a:pt x="2608528" y="133105"/>
                          <a:pt x="2518181" y="27163"/>
                          <a:pt x="2300664" y="75260"/>
                        </a:cubicBezTo>
                        <a:cubicBezTo>
                          <a:pt x="2083147" y="123357"/>
                          <a:pt x="1896237" y="59473"/>
                          <a:pt x="1777694" y="75260"/>
                        </a:cubicBezTo>
                        <a:cubicBezTo>
                          <a:pt x="1659151" y="91047"/>
                          <a:pt x="1433672" y="30541"/>
                          <a:pt x="1187962" y="75260"/>
                        </a:cubicBezTo>
                        <a:cubicBezTo>
                          <a:pt x="942252" y="119979"/>
                          <a:pt x="794445" y="60394"/>
                          <a:pt x="631611" y="75260"/>
                        </a:cubicBezTo>
                        <a:cubicBezTo>
                          <a:pt x="468777" y="90126"/>
                          <a:pt x="225955" y="65763"/>
                          <a:pt x="75260" y="75260"/>
                        </a:cubicBezTo>
                        <a:close/>
                      </a:path>
                      <a:path w="3488626" h="602077" stroke="0" extrusionOk="0">
                        <a:moveTo>
                          <a:pt x="0" y="0"/>
                        </a:moveTo>
                        <a:cubicBezTo>
                          <a:pt x="238379" y="-32233"/>
                          <a:pt x="435873" y="10696"/>
                          <a:pt x="546551" y="0"/>
                        </a:cubicBezTo>
                        <a:cubicBezTo>
                          <a:pt x="657229" y="-10696"/>
                          <a:pt x="817967" y="20759"/>
                          <a:pt x="1023330" y="0"/>
                        </a:cubicBezTo>
                        <a:cubicBezTo>
                          <a:pt x="1228693" y="-20759"/>
                          <a:pt x="1387395" y="20352"/>
                          <a:pt x="1674540" y="0"/>
                        </a:cubicBezTo>
                        <a:cubicBezTo>
                          <a:pt x="1961685" y="-20352"/>
                          <a:pt x="2103234" y="64842"/>
                          <a:pt x="2221092" y="0"/>
                        </a:cubicBezTo>
                        <a:cubicBezTo>
                          <a:pt x="2338950" y="-64842"/>
                          <a:pt x="2525805" y="13056"/>
                          <a:pt x="2767643" y="0"/>
                        </a:cubicBezTo>
                        <a:cubicBezTo>
                          <a:pt x="3009481" y="-13056"/>
                          <a:pt x="3343177" y="46978"/>
                          <a:pt x="3488626" y="0"/>
                        </a:cubicBezTo>
                        <a:cubicBezTo>
                          <a:pt x="3512131" y="87327"/>
                          <a:pt x="3480034" y="181471"/>
                          <a:pt x="3488626" y="288997"/>
                        </a:cubicBezTo>
                        <a:cubicBezTo>
                          <a:pt x="3497218" y="396523"/>
                          <a:pt x="3480195" y="492632"/>
                          <a:pt x="3488626" y="602077"/>
                        </a:cubicBezTo>
                        <a:cubicBezTo>
                          <a:pt x="3273078" y="642012"/>
                          <a:pt x="3157514" y="557772"/>
                          <a:pt x="2976961" y="602077"/>
                        </a:cubicBezTo>
                        <a:cubicBezTo>
                          <a:pt x="2796409" y="646382"/>
                          <a:pt x="2617768" y="538509"/>
                          <a:pt x="2395523" y="602077"/>
                        </a:cubicBezTo>
                        <a:cubicBezTo>
                          <a:pt x="2173278" y="665645"/>
                          <a:pt x="2013966" y="567147"/>
                          <a:pt x="1814086" y="602077"/>
                        </a:cubicBezTo>
                        <a:cubicBezTo>
                          <a:pt x="1614206" y="637007"/>
                          <a:pt x="1466026" y="580091"/>
                          <a:pt x="1267534" y="602077"/>
                        </a:cubicBezTo>
                        <a:cubicBezTo>
                          <a:pt x="1069042" y="624063"/>
                          <a:pt x="757756" y="594271"/>
                          <a:pt x="616324" y="602077"/>
                        </a:cubicBezTo>
                        <a:cubicBezTo>
                          <a:pt x="474892" y="609883"/>
                          <a:pt x="123293" y="581616"/>
                          <a:pt x="0" y="602077"/>
                        </a:cubicBezTo>
                        <a:cubicBezTo>
                          <a:pt x="-32678" y="510725"/>
                          <a:pt x="821" y="451612"/>
                          <a:pt x="0" y="313080"/>
                        </a:cubicBezTo>
                        <a:cubicBezTo>
                          <a:pt x="-821" y="174548"/>
                          <a:pt x="35159" y="109326"/>
                          <a:pt x="0" y="0"/>
                        </a:cubicBezTo>
                        <a:close/>
                        <a:moveTo>
                          <a:pt x="75260" y="75260"/>
                        </a:moveTo>
                        <a:cubicBezTo>
                          <a:pt x="110463" y="295088"/>
                          <a:pt x="61496" y="414659"/>
                          <a:pt x="75260" y="526817"/>
                        </a:cubicBezTo>
                        <a:cubicBezTo>
                          <a:pt x="218905" y="521281"/>
                          <a:pt x="362208" y="565373"/>
                          <a:pt x="531468" y="526817"/>
                        </a:cubicBezTo>
                        <a:cubicBezTo>
                          <a:pt x="700728" y="488261"/>
                          <a:pt x="922797" y="531617"/>
                          <a:pt x="1154581" y="526817"/>
                        </a:cubicBezTo>
                        <a:cubicBezTo>
                          <a:pt x="1386365" y="522017"/>
                          <a:pt x="1506839" y="579081"/>
                          <a:pt x="1710932" y="526817"/>
                        </a:cubicBezTo>
                        <a:cubicBezTo>
                          <a:pt x="1915025" y="474553"/>
                          <a:pt x="1995002" y="568301"/>
                          <a:pt x="2200521" y="526817"/>
                        </a:cubicBezTo>
                        <a:cubicBezTo>
                          <a:pt x="2406040" y="485333"/>
                          <a:pt x="2483752" y="562037"/>
                          <a:pt x="2756872" y="526817"/>
                        </a:cubicBezTo>
                        <a:cubicBezTo>
                          <a:pt x="3029992" y="491597"/>
                          <a:pt x="3248179" y="574614"/>
                          <a:pt x="3413366" y="526817"/>
                        </a:cubicBezTo>
                        <a:cubicBezTo>
                          <a:pt x="3386094" y="406496"/>
                          <a:pt x="3417646" y="210910"/>
                          <a:pt x="3413366" y="75260"/>
                        </a:cubicBezTo>
                        <a:cubicBezTo>
                          <a:pt x="3127666" y="141707"/>
                          <a:pt x="3010431" y="31071"/>
                          <a:pt x="2823634" y="75260"/>
                        </a:cubicBezTo>
                        <a:cubicBezTo>
                          <a:pt x="2636837" y="119449"/>
                          <a:pt x="2499643" y="68041"/>
                          <a:pt x="2367426" y="75260"/>
                        </a:cubicBezTo>
                        <a:cubicBezTo>
                          <a:pt x="2235209" y="82479"/>
                          <a:pt x="2093561" y="37146"/>
                          <a:pt x="1844456" y="75260"/>
                        </a:cubicBezTo>
                        <a:cubicBezTo>
                          <a:pt x="1595351" y="113374"/>
                          <a:pt x="1528086" y="31495"/>
                          <a:pt x="1221343" y="75260"/>
                        </a:cubicBezTo>
                        <a:cubicBezTo>
                          <a:pt x="914600" y="119025"/>
                          <a:pt x="820769" y="54257"/>
                          <a:pt x="664992" y="75260"/>
                        </a:cubicBezTo>
                        <a:cubicBezTo>
                          <a:pt x="509215" y="96263"/>
                          <a:pt x="261891" y="38427"/>
                          <a:pt x="75260" y="7526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solidFill>
                <a:schemeClr val="tx1"/>
              </a:solidFill>
            </a:endParaRPr>
          </a:p>
        </p:txBody>
      </p:sp>
      <p:pic>
        <p:nvPicPr>
          <p:cNvPr id="22" name="Graphic 21" descr="Dollar with solid fill">
            <a:extLst>
              <a:ext uri="{FF2B5EF4-FFF2-40B4-BE49-F238E27FC236}">
                <a16:creationId xmlns:a16="http://schemas.microsoft.com/office/drawing/2014/main" id="{DE531ED0-4CA5-F7D9-54B6-3C7AB8E26BD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rot="1471230">
            <a:off x="2368699" y="6117611"/>
            <a:ext cx="533836" cy="396823"/>
          </a:xfrm>
          <a:prstGeom prst="rect">
            <a:avLst/>
          </a:prstGeom>
        </p:spPr>
      </p:pic>
      <p:pic>
        <p:nvPicPr>
          <p:cNvPr id="24" name="Graphic 23" descr="Dollar with solid fill">
            <a:extLst>
              <a:ext uri="{FF2B5EF4-FFF2-40B4-BE49-F238E27FC236}">
                <a16:creationId xmlns:a16="http://schemas.microsoft.com/office/drawing/2014/main" id="{2357E28E-C1CA-159A-738E-21090B67827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rot="1471230">
            <a:off x="2630533" y="5779022"/>
            <a:ext cx="480167" cy="281133"/>
          </a:xfrm>
          <a:prstGeom prst="rect">
            <a:avLst/>
          </a:prstGeom>
        </p:spPr>
      </p:pic>
      <p:pic>
        <p:nvPicPr>
          <p:cNvPr id="25" name="Graphic 24" descr="Dollar with solid fill">
            <a:extLst>
              <a:ext uri="{FF2B5EF4-FFF2-40B4-BE49-F238E27FC236}">
                <a16:creationId xmlns:a16="http://schemas.microsoft.com/office/drawing/2014/main" id="{5B67B16C-94C0-C79B-6AA7-58F390C43C9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rot="1471230">
            <a:off x="1812716" y="5687847"/>
            <a:ext cx="438014" cy="271912"/>
          </a:xfrm>
          <a:prstGeom prst="rect">
            <a:avLst/>
          </a:prstGeom>
        </p:spPr>
      </p:pic>
      <p:pic>
        <p:nvPicPr>
          <p:cNvPr id="26" name="Graphic 25" descr="Dollar with solid fill">
            <a:extLst>
              <a:ext uri="{FF2B5EF4-FFF2-40B4-BE49-F238E27FC236}">
                <a16:creationId xmlns:a16="http://schemas.microsoft.com/office/drawing/2014/main" id="{368CF2BF-39BE-356C-997E-CD3907B0E98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rot="1471230">
            <a:off x="2046595" y="5524003"/>
            <a:ext cx="422489" cy="218967"/>
          </a:xfrm>
          <a:prstGeom prst="rect">
            <a:avLst/>
          </a:prstGeom>
        </p:spPr>
      </p:pic>
      <p:pic>
        <p:nvPicPr>
          <p:cNvPr id="30" name="Graphic 29" descr="Target with solid fill">
            <a:extLst>
              <a:ext uri="{FF2B5EF4-FFF2-40B4-BE49-F238E27FC236}">
                <a16:creationId xmlns:a16="http://schemas.microsoft.com/office/drawing/2014/main" id="{93C2F802-198C-5256-9D3B-AE022407093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02905" y="5630334"/>
            <a:ext cx="842322" cy="658235"/>
          </a:xfrm>
          <a:prstGeom prst="rect">
            <a:avLst/>
          </a:prstGeom>
          <a:effectLst>
            <a:glow rad="63500">
              <a:schemeClr val="accent5">
                <a:satMod val="175000"/>
                <a:alpha val="40000"/>
              </a:schemeClr>
            </a:glow>
          </a:effectLst>
          <a:scene3d>
            <a:camera prst="obliqueBottomRight"/>
            <a:lightRig rig="threePt" dir="t"/>
          </a:scene3d>
          <a:sp3d/>
        </p:spPr>
      </p:pic>
      <p:sp>
        <p:nvSpPr>
          <p:cNvPr id="3" name="TextBox 2">
            <a:extLst>
              <a:ext uri="{FF2B5EF4-FFF2-40B4-BE49-F238E27FC236}">
                <a16:creationId xmlns:a16="http://schemas.microsoft.com/office/drawing/2014/main" id="{116A1E18-B0A6-BABB-BD38-C18AB0878D74}"/>
              </a:ext>
            </a:extLst>
          </p:cNvPr>
          <p:cNvSpPr txBox="1"/>
          <p:nvPr/>
        </p:nvSpPr>
        <p:spPr>
          <a:xfrm>
            <a:off x="10933899" y="6451668"/>
            <a:ext cx="735751" cy="369332"/>
          </a:xfrm>
          <a:prstGeom prst="rect">
            <a:avLst/>
          </a:prstGeom>
          <a:noFill/>
        </p:spPr>
        <p:txBody>
          <a:bodyPr wrap="square" rtlCol="0">
            <a:spAutoFit/>
          </a:bodyPr>
          <a:lstStyle/>
          <a:p>
            <a:r>
              <a:rPr lang="en-IN" dirty="0">
                <a:solidFill>
                  <a:schemeClr val="bg1">
                    <a:lumMod val="65000"/>
                  </a:schemeClr>
                </a:solidFill>
                <a:latin typeface="Gabriola" panose="04040605051002020D02" pitchFamily="82" charset="0"/>
              </a:rPr>
              <a:t>Page- 1</a:t>
            </a:r>
            <a:endParaRPr lang="en-US" dirty="0">
              <a:solidFill>
                <a:schemeClr val="bg1">
                  <a:lumMod val="65000"/>
                </a:schemeClr>
              </a:solidFill>
              <a:latin typeface="Gabriola" panose="04040605051002020D02" pitchFamily="82" charset="0"/>
            </a:endParaRPr>
          </a:p>
        </p:txBody>
      </p:sp>
    </p:spTree>
    <p:extLst>
      <p:ext uri="{BB962C8B-B14F-4D97-AF65-F5344CB8AC3E}">
        <p14:creationId xmlns:p14="http://schemas.microsoft.com/office/powerpoint/2010/main" val="348008857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FFF"/>
        </a:solidFill>
        <a:effectLst/>
      </p:bgPr>
    </p:bg>
    <p:spTree>
      <p:nvGrpSpPr>
        <p:cNvPr id="1" name="">
          <a:extLst>
            <a:ext uri="{FF2B5EF4-FFF2-40B4-BE49-F238E27FC236}">
              <a16:creationId xmlns:a16="http://schemas.microsoft.com/office/drawing/2014/main" id="{532C58C8-3250-9E2C-835C-798F8BC1E06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0A0149A-ECDD-20D5-8444-CC1E6882BD5E}"/>
              </a:ext>
              <a:ext uri="{C183D7F6-B498-43B3-948B-1728B52AA6E4}">
                <adec:decorative xmlns:adec="http://schemas.microsoft.com/office/drawing/2017/decorative" val="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11200"/>
                    </a14:imgEffect>
                    <a14:imgEffect>
                      <a14:brightnessContrast bright="70000" contrast="-70000"/>
                    </a14:imgEffect>
                  </a14:imgLayer>
                </a14:imgProps>
              </a:ext>
              <a:ext uri="{28A0092B-C50C-407E-A947-70E740481C1C}">
                <a14:useLocalDpi xmlns:a14="http://schemas.microsoft.com/office/drawing/2010/main" val="0"/>
              </a:ext>
            </a:extLst>
          </a:blip>
          <a:stretch>
            <a:fillRect/>
          </a:stretch>
        </p:blipFill>
        <p:spPr>
          <a:xfrm>
            <a:off x="6431535" y="967743"/>
            <a:ext cx="4986449" cy="3040053"/>
          </a:xfrm>
          <a:prstGeom prst="roundRect">
            <a:avLst/>
          </a:prstGeom>
        </p:spPr>
      </p:pic>
      <p:sp>
        <p:nvSpPr>
          <p:cNvPr id="12" name="Rectangle 11">
            <a:extLst>
              <a:ext uri="{FF2B5EF4-FFF2-40B4-BE49-F238E27FC236}">
                <a16:creationId xmlns:a16="http://schemas.microsoft.com/office/drawing/2014/main" id="{0ACF68AD-9783-D986-EE3B-EA3AF91EF87D}"/>
              </a:ext>
            </a:extLst>
          </p:cNvPr>
          <p:cNvSpPr/>
          <p:nvPr/>
        </p:nvSpPr>
        <p:spPr>
          <a:xfrm rot="5400000">
            <a:off x="-13575" y="4143387"/>
            <a:ext cx="755612" cy="739706"/>
          </a:xfrm>
          <a:prstGeom prst="rect">
            <a:avLst/>
          </a:prstGeom>
          <a:solidFill>
            <a:srgbClr val="4612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54ED6AD7-55D3-CDF4-4580-90148E3029B7}"/>
              </a:ext>
              <a:ext uri="{C183D7F6-B498-43B3-948B-1728B52AA6E4}">
                <adec:decorative xmlns:adec="http://schemas.microsoft.com/office/drawing/2017/decorative" val="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11200"/>
                    </a14:imgEffect>
                    <a14:imgEffect>
                      <a14:brightnessContrast bright="70000" contrast="-70000"/>
                    </a14:imgEffect>
                  </a14:imgLayer>
                </a14:imgProps>
              </a:ext>
              <a:ext uri="{28A0092B-C50C-407E-A947-70E740481C1C}">
                <a14:useLocalDpi xmlns:a14="http://schemas.microsoft.com/office/drawing/2010/main" val="0"/>
              </a:ext>
            </a:extLst>
          </a:blip>
          <a:stretch>
            <a:fillRect/>
          </a:stretch>
        </p:blipFill>
        <p:spPr>
          <a:xfrm>
            <a:off x="1147864" y="3696105"/>
            <a:ext cx="5097077" cy="2881171"/>
          </a:xfrm>
          <a:prstGeom prst="roundRect">
            <a:avLst/>
          </a:prstGeom>
        </p:spPr>
      </p:pic>
      <p:sp>
        <p:nvSpPr>
          <p:cNvPr id="15" name="Rectangle 14">
            <a:extLst>
              <a:ext uri="{FF2B5EF4-FFF2-40B4-BE49-F238E27FC236}">
                <a16:creationId xmlns:a16="http://schemas.microsoft.com/office/drawing/2014/main" id="{A6B9CA1C-6AB6-CDBB-F267-39B587CE8B5C}"/>
              </a:ext>
            </a:extLst>
          </p:cNvPr>
          <p:cNvSpPr/>
          <p:nvPr/>
        </p:nvSpPr>
        <p:spPr>
          <a:xfrm>
            <a:off x="9966994" y="545717"/>
            <a:ext cx="727771" cy="750555"/>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ECC7AB38-8C94-DDAC-85BB-1342D518DACB}"/>
              </a:ext>
            </a:extLst>
          </p:cNvPr>
          <p:cNvSpPr txBox="1"/>
          <p:nvPr/>
        </p:nvSpPr>
        <p:spPr>
          <a:xfrm>
            <a:off x="1035022" y="670722"/>
            <a:ext cx="4662394" cy="707886"/>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4000" b="1" u="sng" dirty="0">
                <a:solidFill>
                  <a:srgbClr val="903163"/>
                </a:solidFill>
                <a:latin typeface="+mj-lt"/>
              </a:rPr>
              <a:t>Business</a:t>
            </a:r>
            <a:r>
              <a:rPr lang="en-US" sz="4000" dirty="0">
                <a:solidFill>
                  <a:srgbClr val="903163"/>
                </a:solidFill>
                <a:latin typeface="+mj-lt"/>
              </a:rPr>
              <a:t> </a:t>
            </a:r>
            <a:r>
              <a:rPr lang="en-US" sz="4000" b="1" u="sng" dirty="0">
                <a:solidFill>
                  <a:schemeClr val="tx1"/>
                </a:solidFill>
                <a:latin typeface="+mj-lt"/>
              </a:rPr>
              <a:t>Problems</a:t>
            </a:r>
            <a:endParaRPr lang="en-US" sz="4000" b="1" u="sng" dirty="0">
              <a:solidFill>
                <a:srgbClr val="903163"/>
              </a:solidFill>
              <a:latin typeface="+mj-lt"/>
            </a:endParaRPr>
          </a:p>
        </p:txBody>
      </p:sp>
      <p:sp>
        <p:nvSpPr>
          <p:cNvPr id="13" name="Rectangle 12">
            <a:extLst>
              <a:ext uri="{FF2B5EF4-FFF2-40B4-BE49-F238E27FC236}">
                <a16:creationId xmlns:a16="http://schemas.microsoft.com/office/drawing/2014/main" id="{7F89EDB1-B4BE-5E5D-5C7A-55B466115A11}"/>
              </a:ext>
            </a:extLst>
          </p:cNvPr>
          <p:cNvSpPr/>
          <p:nvPr/>
        </p:nvSpPr>
        <p:spPr>
          <a:xfrm>
            <a:off x="0" y="465587"/>
            <a:ext cx="576000" cy="90000"/>
          </a:xfrm>
          <a:prstGeom prst="rect">
            <a:avLst/>
          </a:prstGeom>
          <a:solidFill>
            <a:srgbClr val="4D14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24EFC53-19E8-4565-CA72-2335569433B4}"/>
              </a:ext>
            </a:extLst>
          </p:cNvPr>
          <p:cNvSpPr/>
          <p:nvPr/>
        </p:nvSpPr>
        <p:spPr>
          <a:xfrm>
            <a:off x="11616000" y="457198"/>
            <a:ext cx="576000" cy="97200"/>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45E78730-79AE-124E-D3F1-1E43B411872B}"/>
              </a:ext>
            </a:extLst>
          </p:cNvPr>
          <p:cNvSpPr txBox="1"/>
          <p:nvPr/>
        </p:nvSpPr>
        <p:spPr>
          <a:xfrm>
            <a:off x="11322996" y="6460493"/>
            <a:ext cx="757151" cy="369332"/>
          </a:xfrm>
          <a:prstGeom prst="rect">
            <a:avLst/>
          </a:prstGeom>
          <a:noFill/>
        </p:spPr>
        <p:txBody>
          <a:bodyPr wrap="square" rtlCol="0">
            <a:spAutoFit/>
          </a:bodyPr>
          <a:lstStyle/>
          <a:p>
            <a:r>
              <a:rPr lang="en-IN" dirty="0">
                <a:solidFill>
                  <a:schemeClr val="bg1">
                    <a:lumMod val="65000"/>
                  </a:schemeClr>
                </a:solidFill>
                <a:latin typeface="Gabriola" panose="04040605051002020D02" pitchFamily="82" charset="0"/>
              </a:rPr>
              <a:t>Page- 10</a:t>
            </a:r>
            <a:endParaRPr lang="en-US" dirty="0">
              <a:solidFill>
                <a:schemeClr val="bg1">
                  <a:lumMod val="65000"/>
                </a:schemeClr>
              </a:solidFill>
              <a:latin typeface="Gabriola" panose="04040605051002020D02" pitchFamily="82" charset="0"/>
            </a:endParaRPr>
          </a:p>
        </p:txBody>
      </p:sp>
      <p:pic>
        <p:nvPicPr>
          <p:cNvPr id="29" name="Picture 28" descr="A light bulb with a brain inside&#10;&#10;AI-generated content may be incorrect.">
            <a:extLst>
              <a:ext uri="{FF2B5EF4-FFF2-40B4-BE49-F238E27FC236}">
                <a16:creationId xmlns:a16="http://schemas.microsoft.com/office/drawing/2014/main" id="{06AF767C-613A-4A35-B951-760B8EF5812F}"/>
              </a:ext>
            </a:extLst>
          </p:cNvPr>
          <p:cNvPicPr>
            <a:picLocks noChangeAspect="1"/>
          </p:cNvPicPr>
          <p:nvPr/>
        </p:nvPicPr>
        <p:blipFill>
          <a:blip r:embed="rId5">
            <a:grayscl/>
            <a:alphaModFix amt="80000"/>
            <a:extLst>
              <a:ext uri="{28A0092B-C50C-407E-A947-70E740481C1C}">
                <a14:useLocalDpi xmlns:a14="http://schemas.microsoft.com/office/drawing/2010/main" val="0"/>
              </a:ext>
            </a:extLst>
          </a:blip>
          <a:stretch>
            <a:fillRect/>
          </a:stretch>
        </p:blipFill>
        <p:spPr>
          <a:xfrm>
            <a:off x="194933" y="505798"/>
            <a:ext cx="1028161" cy="940534"/>
          </a:xfrm>
          <a:prstGeom prst="rect">
            <a:avLst/>
          </a:prstGeom>
          <a:effectLst>
            <a:outerShdw blurRad="50800" dist="38100" algn="l" rotWithShape="0">
              <a:prstClr val="black">
                <a:alpha val="40000"/>
              </a:prstClr>
            </a:outerShdw>
          </a:effectLst>
        </p:spPr>
      </p:pic>
      <p:sp>
        <p:nvSpPr>
          <p:cNvPr id="5" name="Rectangle: Rounded Corners 4">
            <a:extLst>
              <a:ext uri="{FF2B5EF4-FFF2-40B4-BE49-F238E27FC236}">
                <a16:creationId xmlns:a16="http://schemas.microsoft.com/office/drawing/2014/main" id="{D7BCE987-4179-2A0F-B7A3-024BA42C64DE}"/>
              </a:ext>
            </a:extLst>
          </p:cNvPr>
          <p:cNvSpPr/>
          <p:nvPr/>
        </p:nvSpPr>
        <p:spPr>
          <a:xfrm>
            <a:off x="714665" y="3196983"/>
            <a:ext cx="5186641" cy="3124441"/>
          </a:xfrm>
          <a:prstGeom prst="roundRect">
            <a:avLst/>
          </a:prstGeom>
          <a:solidFill>
            <a:srgbClr val="FFFFFF"/>
          </a:solidFill>
          <a:ln>
            <a:noFill/>
          </a:ln>
          <a:effectLst>
            <a:glow>
              <a:schemeClr val="accent1">
                <a:alpha val="40000"/>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7" name="TextBox 36">
            <a:extLst>
              <a:ext uri="{FF2B5EF4-FFF2-40B4-BE49-F238E27FC236}">
                <a16:creationId xmlns:a16="http://schemas.microsoft.com/office/drawing/2014/main" id="{36A2FBA4-326F-4BFB-20D7-EAF7D2B070FC}"/>
              </a:ext>
            </a:extLst>
          </p:cNvPr>
          <p:cNvSpPr txBox="1"/>
          <p:nvPr/>
        </p:nvSpPr>
        <p:spPr>
          <a:xfrm>
            <a:off x="782642" y="2330925"/>
            <a:ext cx="5053060" cy="830997"/>
          </a:xfrm>
          <a:prstGeom prst="rect">
            <a:avLst/>
          </a:prstGeom>
          <a:noFill/>
        </p:spPr>
        <p:txBody>
          <a:bodyPr wrap="square" rtlCol="0">
            <a:spAutoFit/>
          </a:bodyPr>
          <a:lstStyle/>
          <a:p>
            <a:r>
              <a:rPr lang="en-IN" sz="1600" b="1" dirty="0">
                <a:solidFill>
                  <a:srgbClr val="FF0000"/>
                </a:solidFill>
                <a:latin typeface="Aptos" panose="020B0004020202020204" pitchFamily="34" charset="0"/>
                <a:ea typeface="Ebrima" panose="02000000000000000000" pitchFamily="2" charset="0"/>
                <a:cs typeface="Ebrima" panose="02000000000000000000" pitchFamily="2" charset="0"/>
              </a:rPr>
              <a:t>Purposes: </a:t>
            </a:r>
            <a:r>
              <a:rPr lang="en-US" sz="1600" dirty="0">
                <a:solidFill>
                  <a:srgbClr val="FF0000"/>
                </a:solidFill>
                <a:latin typeface="Aptos" panose="020B0004020202020204" pitchFamily="34" charset="0"/>
              </a:rPr>
              <a:t>To find out which payment method is used most often by customers who churn. This identifies if the payment process itself is a cause of dissatisfaction</a:t>
            </a:r>
            <a:r>
              <a:rPr lang="en-IN" sz="1600" dirty="0">
                <a:solidFill>
                  <a:srgbClr val="FF0000"/>
                </a:solidFill>
                <a:latin typeface="Aptos" panose="020B0004020202020204" pitchFamily="34" charset="0"/>
                <a:ea typeface="Ebrima" panose="02000000000000000000" pitchFamily="2" charset="0"/>
                <a:cs typeface="Ebrima" panose="02000000000000000000" pitchFamily="2" charset="0"/>
              </a:rPr>
              <a:t>.</a:t>
            </a:r>
            <a:endParaRPr lang="en-US" sz="1600" dirty="0">
              <a:solidFill>
                <a:srgbClr val="FF0000"/>
              </a:solidFill>
              <a:latin typeface="Aptos" panose="020B0004020202020204" pitchFamily="34" charset="0"/>
              <a:ea typeface="Ebrima" panose="02000000000000000000" pitchFamily="2" charset="0"/>
              <a:cs typeface="Ebrima" panose="02000000000000000000" pitchFamily="2" charset="0"/>
            </a:endParaRPr>
          </a:p>
        </p:txBody>
      </p:sp>
      <p:sp>
        <p:nvSpPr>
          <p:cNvPr id="2" name="Rectangle: Rounded Corners 1">
            <a:extLst>
              <a:ext uri="{FF2B5EF4-FFF2-40B4-BE49-F238E27FC236}">
                <a16:creationId xmlns:a16="http://schemas.microsoft.com/office/drawing/2014/main" id="{78CC888B-A133-6136-0348-9B29B7703F9A}"/>
              </a:ext>
            </a:extLst>
          </p:cNvPr>
          <p:cNvSpPr/>
          <p:nvPr/>
        </p:nvSpPr>
        <p:spPr>
          <a:xfrm>
            <a:off x="6741395" y="1296272"/>
            <a:ext cx="5186641" cy="3124441"/>
          </a:xfrm>
          <a:prstGeom prst="roundRect">
            <a:avLst/>
          </a:prstGeom>
          <a:solidFill>
            <a:srgbClr val="FFFFFF"/>
          </a:solidFill>
          <a:ln>
            <a:noFill/>
          </a:ln>
          <a:effectLst>
            <a:glow>
              <a:schemeClr val="accent1">
                <a:alpha val="40000"/>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8" name="TextBox 7">
            <a:extLst>
              <a:ext uri="{FF2B5EF4-FFF2-40B4-BE49-F238E27FC236}">
                <a16:creationId xmlns:a16="http://schemas.microsoft.com/office/drawing/2014/main" id="{0BF801F1-D7F3-311B-6CD2-9B625F036157}"/>
              </a:ext>
            </a:extLst>
          </p:cNvPr>
          <p:cNvSpPr txBox="1"/>
          <p:nvPr/>
        </p:nvSpPr>
        <p:spPr>
          <a:xfrm>
            <a:off x="7065034" y="4737370"/>
            <a:ext cx="4578966" cy="1077218"/>
          </a:xfrm>
          <a:prstGeom prst="rect">
            <a:avLst/>
          </a:prstGeom>
          <a:noFill/>
        </p:spPr>
        <p:txBody>
          <a:bodyPr wrap="square" rtlCol="0">
            <a:spAutoFit/>
          </a:bodyPr>
          <a:lstStyle/>
          <a:p>
            <a:r>
              <a:rPr lang="en-IN" sz="1600" b="1" dirty="0">
                <a:solidFill>
                  <a:srgbClr val="00A84C"/>
                </a:solidFill>
                <a:latin typeface="Aptos" panose="020B0004020202020204" pitchFamily="34" charset="0"/>
              </a:rPr>
              <a:t>Insights: </a:t>
            </a:r>
            <a:r>
              <a:rPr lang="en-IN" sz="1600" dirty="0">
                <a:solidFill>
                  <a:srgbClr val="00A84C"/>
                </a:solidFill>
                <a:latin typeface="Aptos" panose="020B0004020202020204" pitchFamily="34" charset="0"/>
              </a:rPr>
              <a:t>The electronic check payment method is the biggest churn risk and needs to be investigate. We should encourage customers to switch to automatic payment options.</a:t>
            </a:r>
            <a:endParaRPr lang="en-US" sz="1600" dirty="0">
              <a:solidFill>
                <a:srgbClr val="00A84C"/>
              </a:solidFill>
              <a:latin typeface="Aptos" panose="020B0004020202020204" pitchFamily="34" charset="0"/>
            </a:endParaRPr>
          </a:p>
        </p:txBody>
      </p:sp>
      <p:pic>
        <p:nvPicPr>
          <p:cNvPr id="9" name="Picture 8">
            <a:extLst>
              <a:ext uri="{FF2B5EF4-FFF2-40B4-BE49-F238E27FC236}">
                <a16:creationId xmlns:a16="http://schemas.microsoft.com/office/drawing/2014/main" id="{A17F2F9C-A41D-97B3-53C9-692707113791}"/>
              </a:ext>
              <a:ext uri="{C183D7F6-B498-43B3-948B-1728B52AA6E4}">
                <adec:decorative xmlns:adec="http://schemas.microsoft.com/office/drawing/2017/decorative" val="1"/>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30000"/>
                    </a14:imgEffect>
                  </a14:imgLayer>
                </a14:imgProps>
              </a:ext>
              <a:ext uri="{28A0092B-C50C-407E-A947-70E740481C1C}">
                <a14:useLocalDpi xmlns:a14="http://schemas.microsoft.com/office/drawing/2010/main" val="0"/>
              </a:ext>
            </a:extLst>
          </a:blip>
          <a:srcRect/>
          <a:stretch/>
        </p:blipFill>
        <p:spPr>
          <a:xfrm>
            <a:off x="1133259" y="3795640"/>
            <a:ext cx="4236407" cy="1984057"/>
          </a:xfrm>
          <a:prstGeom prst="rect">
            <a:avLst/>
          </a:prstGeom>
        </p:spPr>
      </p:pic>
      <p:pic>
        <p:nvPicPr>
          <p:cNvPr id="11" name="Picture 10">
            <a:extLst>
              <a:ext uri="{FF2B5EF4-FFF2-40B4-BE49-F238E27FC236}">
                <a16:creationId xmlns:a16="http://schemas.microsoft.com/office/drawing/2014/main" id="{283B1D69-E47F-E26B-263E-159787D66774}"/>
              </a:ext>
              <a:ext uri="{C183D7F6-B498-43B3-948B-1728B52AA6E4}">
                <adec:decorative xmlns:adec="http://schemas.microsoft.com/office/drawing/2017/decorative" val="1"/>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30000"/>
                    </a14:imgEffect>
                  </a14:imgLayer>
                </a14:imgProps>
              </a:ext>
              <a:ext uri="{28A0092B-C50C-407E-A947-70E740481C1C}">
                <a14:useLocalDpi xmlns:a14="http://schemas.microsoft.com/office/drawing/2010/main" val="0"/>
              </a:ext>
            </a:extLst>
          </a:blip>
          <a:srcRect/>
          <a:stretch/>
        </p:blipFill>
        <p:spPr>
          <a:xfrm>
            <a:off x="7412358" y="1915059"/>
            <a:ext cx="3858227" cy="1886866"/>
          </a:xfrm>
          <a:prstGeom prst="rect">
            <a:avLst/>
          </a:prstGeom>
        </p:spPr>
      </p:pic>
      <p:sp>
        <p:nvSpPr>
          <p:cNvPr id="18" name="TextBox 17">
            <a:extLst>
              <a:ext uri="{FF2B5EF4-FFF2-40B4-BE49-F238E27FC236}">
                <a16:creationId xmlns:a16="http://schemas.microsoft.com/office/drawing/2014/main" id="{1FA0B895-91FB-0E32-8520-3070ABDC6E80}"/>
              </a:ext>
            </a:extLst>
          </p:cNvPr>
          <p:cNvSpPr txBox="1"/>
          <p:nvPr/>
        </p:nvSpPr>
        <p:spPr>
          <a:xfrm>
            <a:off x="921415" y="1337103"/>
            <a:ext cx="4994693" cy="707886"/>
          </a:xfrm>
          <a:prstGeom prst="rect">
            <a:avLst/>
          </a:prstGeom>
          <a:noFill/>
        </p:spPr>
        <p:txBody>
          <a:bodyPr wrap="square" rtlCol="0">
            <a:spAutoFit/>
          </a:bodyPr>
          <a:lstStyle/>
          <a:p>
            <a:pPr marL="285750" indent="-285750">
              <a:buFont typeface="Wingdings" panose="05000000000000000000" pitchFamily="2" charset="2"/>
              <a:buChar char="q"/>
            </a:pPr>
            <a:r>
              <a:rPr lang="en-US" sz="2000" dirty="0">
                <a:solidFill>
                  <a:schemeClr val="accent6">
                    <a:lumMod val="60000"/>
                    <a:lumOff val="40000"/>
                  </a:schemeClr>
                </a:solidFill>
              </a:rPr>
              <a:t>Identify the customers who have paid the highest total charges but still churned </a:t>
            </a:r>
          </a:p>
        </p:txBody>
      </p:sp>
    </p:spTree>
    <p:extLst>
      <p:ext uri="{BB962C8B-B14F-4D97-AF65-F5344CB8AC3E}">
        <p14:creationId xmlns:p14="http://schemas.microsoft.com/office/powerpoint/2010/main" val="3534947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FFF"/>
        </a:solidFill>
        <a:effectLst/>
      </p:bgPr>
    </p:bg>
    <p:spTree>
      <p:nvGrpSpPr>
        <p:cNvPr id="1" name="">
          <a:extLst>
            <a:ext uri="{FF2B5EF4-FFF2-40B4-BE49-F238E27FC236}">
              <a16:creationId xmlns:a16="http://schemas.microsoft.com/office/drawing/2014/main" id="{ECF6E540-103A-CB8A-0E92-98D9A4F54BB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77A9A97-140F-15C8-94E0-F9BC14328D8C}"/>
              </a:ext>
              <a:ext uri="{C183D7F6-B498-43B3-948B-1728B52AA6E4}">
                <adec:decorative xmlns:adec="http://schemas.microsoft.com/office/drawing/2017/decorative" val="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11200"/>
                    </a14:imgEffect>
                    <a14:imgEffect>
                      <a14:brightnessContrast bright="70000" contrast="-70000"/>
                    </a14:imgEffect>
                  </a14:imgLayer>
                </a14:imgProps>
              </a:ext>
              <a:ext uri="{28A0092B-C50C-407E-A947-70E740481C1C}">
                <a14:useLocalDpi xmlns:a14="http://schemas.microsoft.com/office/drawing/2010/main" val="0"/>
              </a:ext>
            </a:extLst>
          </a:blip>
          <a:stretch>
            <a:fillRect/>
          </a:stretch>
        </p:blipFill>
        <p:spPr>
          <a:xfrm>
            <a:off x="6089101" y="3494691"/>
            <a:ext cx="4981576" cy="3038069"/>
          </a:xfrm>
          <a:prstGeom prst="roundRect">
            <a:avLst/>
          </a:prstGeom>
        </p:spPr>
      </p:pic>
      <p:sp>
        <p:nvSpPr>
          <p:cNvPr id="12" name="Rectangle 11">
            <a:extLst>
              <a:ext uri="{FF2B5EF4-FFF2-40B4-BE49-F238E27FC236}">
                <a16:creationId xmlns:a16="http://schemas.microsoft.com/office/drawing/2014/main" id="{A26404DF-E04E-F0FC-B009-8E26F636D752}"/>
              </a:ext>
            </a:extLst>
          </p:cNvPr>
          <p:cNvSpPr/>
          <p:nvPr/>
        </p:nvSpPr>
        <p:spPr>
          <a:xfrm rot="5400000">
            <a:off x="11454069" y="3957844"/>
            <a:ext cx="755612" cy="739706"/>
          </a:xfrm>
          <a:prstGeom prst="rect">
            <a:avLst/>
          </a:prstGeom>
          <a:solidFill>
            <a:srgbClr val="4612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1E16C0F3-16AA-018E-455D-C33AAD24B854}"/>
              </a:ext>
              <a:ext uri="{C183D7F6-B498-43B3-948B-1728B52AA6E4}">
                <adec:decorative xmlns:adec="http://schemas.microsoft.com/office/drawing/2017/decorative" val="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11200"/>
                    </a14:imgEffect>
                    <a14:imgEffect>
                      <a14:brightnessContrast bright="70000" contrast="-70000"/>
                    </a14:imgEffect>
                  </a14:imgLayer>
                </a14:imgProps>
              </a:ext>
              <a:ext uri="{28A0092B-C50C-407E-A947-70E740481C1C}">
                <a14:useLocalDpi xmlns:a14="http://schemas.microsoft.com/office/drawing/2010/main" val="0"/>
              </a:ext>
            </a:extLst>
          </a:blip>
          <a:stretch>
            <a:fillRect/>
          </a:stretch>
        </p:blipFill>
        <p:spPr>
          <a:xfrm>
            <a:off x="278299" y="1031027"/>
            <a:ext cx="5057874" cy="3031430"/>
          </a:xfrm>
          <a:prstGeom prst="roundRect">
            <a:avLst/>
          </a:prstGeom>
        </p:spPr>
      </p:pic>
      <p:sp>
        <p:nvSpPr>
          <p:cNvPr id="15" name="Rectangle 14">
            <a:extLst>
              <a:ext uri="{FF2B5EF4-FFF2-40B4-BE49-F238E27FC236}">
                <a16:creationId xmlns:a16="http://schemas.microsoft.com/office/drawing/2014/main" id="{8DDEF123-C978-32DA-31D7-16F2868076D7}"/>
              </a:ext>
            </a:extLst>
          </p:cNvPr>
          <p:cNvSpPr/>
          <p:nvPr/>
        </p:nvSpPr>
        <p:spPr>
          <a:xfrm>
            <a:off x="0" y="2044989"/>
            <a:ext cx="727771" cy="750555"/>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B2E16B9B-5257-C0EF-A46A-849AB2AF069D}"/>
              </a:ext>
            </a:extLst>
          </p:cNvPr>
          <p:cNvSpPr txBox="1"/>
          <p:nvPr/>
        </p:nvSpPr>
        <p:spPr>
          <a:xfrm>
            <a:off x="6868051" y="582747"/>
            <a:ext cx="4662394" cy="707886"/>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4000" b="1" u="sng" dirty="0">
                <a:solidFill>
                  <a:srgbClr val="903163"/>
                </a:solidFill>
                <a:latin typeface="+mj-lt"/>
              </a:rPr>
              <a:t>Business</a:t>
            </a:r>
            <a:r>
              <a:rPr lang="en-US" sz="4000" dirty="0">
                <a:solidFill>
                  <a:srgbClr val="903163"/>
                </a:solidFill>
                <a:latin typeface="+mj-lt"/>
              </a:rPr>
              <a:t> </a:t>
            </a:r>
            <a:r>
              <a:rPr lang="en-US" sz="4000" b="1" u="sng" dirty="0">
                <a:solidFill>
                  <a:schemeClr val="tx1"/>
                </a:solidFill>
                <a:latin typeface="+mj-lt"/>
              </a:rPr>
              <a:t>Problems</a:t>
            </a:r>
            <a:endParaRPr lang="en-US" sz="4000" b="1" u="sng" dirty="0">
              <a:solidFill>
                <a:srgbClr val="903163"/>
              </a:solidFill>
              <a:latin typeface="+mj-lt"/>
            </a:endParaRPr>
          </a:p>
        </p:txBody>
      </p:sp>
      <p:sp>
        <p:nvSpPr>
          <p:cNvPr id="13" name="Rectangle 12">
            <a:extLst>
              <a:ext uri="{FF2B5EF4-FFF2-40B4-BE49-F238E27FC236}">
                <a16:creationId xmlns:a16="http://schemas.microsoft.com/office/drawing/2014/main" id="{4ED870FD-2458-D509-C95D-14A4F891CA74}"/>
              </a:ext>
            </a:extLst>
          </p:cNvPr>
          <p:cNvSpPr/>
          <p:nvPr/>
        </p:nvSpPr>
        <p:spPr>
          <a:xfrm>
            <a:off x="0" y="465587"/>
            <a:ext cx="576000" cy="90000"/>
          </a:xfrm>
          <a:prstGeom prst="rect">
            <a:avLst/>
          </a:prstGeom>
          <a:solidFill>
            <a:srgbClr val="4D14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8EA4DEE-832D-B221-CCDD-4B5F2605F5E4}"/>
              </a:ext>
            </a:extLst>
          </p:cNvPr>
          <p:cNvSpPr/>
          <p:nvPr/>
        </p:nvSpPr>
        <p:spPr>
          <a:xfrm>
            <a:off x="11616000" y="457198"/>
            <a:ext cx="576000" cy="97200"/>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DFBF1ED-CC77-10EF-3B65-59A34B3D64A2}"/>
              </a:ext>
            </a:extLst>
          </p:cNvPr>
          <p:cNvSpPr txBox="1"/>
          <p:nvPr/>
        </p:nvSpPr>
        <p:spPr>
          <a:xfrm>
            <a:off x="11322996" y="6460493"/>
            <a:ext cx="739706" cy="369332"/>
          </a:xfrm>
          <a:prstGeom prst="rect">
            <a:avLst/>
          </a:prstGeom>
          <a:noFill/>
        </p:spPr>
        <p:txBody>
          <a:bodyPr wrap="square" rtlCol="0">
            <a:spAutoFit/>
          </a:bodyPr>
          <a:lstStyle/>
          <a:p>
            <a:r>
              <a:rPr lang="en-IN" dirty="0">
                <a:solidFill>
                  <a:schemeClr val="bg1">
                    <a:lumMod val="65000"/>
                  </a:schemeClr>
                </a:solidFill>
                <a:latin typeface="Gabriola" panose="04040605051002020D02" pitchFamily="82" charset="0"/>
              </a:rPr>
              <a:t>Page- 11</a:t>
            </a:r>
            <a:endParaRPr lang="en-US" dirty="0">
              <a:solidFill>
                <a:schemeClr val="bg1">
                  <a:lumMod val="65000"/>
                </a:schemeClr>
              </a:solidFill>
              <a:latin typeface="Gabriola" panose="04040605051002020D02" pitchFamily="82" charset="0"/>
            </a:endParaRPr>
          </a:p>
        </p:txBody>
      </p:sp>
      <p:pic>
        <p:nvPicPr>
          <p:cNvPr id="29" name="Picture 28" descr="A light bulb with a brain inside&#10;&#10;AI-generated content may be incorrect.">
            <a:extLst>
              <a:ext uri="{FF2B5EF4-FFF2-40B4-BE49-F238E27FC236}">
                <a16:creationId xmlns:a16="http://schemas.microsoft.com/office/drawing/2014/main" id="{CCDF8490-7D60-346B-D535-34DBE3691FA3}"/>
              </a:ext>
            </a:extLst>
          </p:cNvPr>
          <p:cNvPicPr>
            <a:picLocks noChangeAspect="1"/>
          </p:cNvPicPr>
          <p:nvPr/>
        </p:nvPicPr>
        <p:blipFill>
          <a:blip r:embed="rId5">
            <a:grayscl/>
            <a:alphaModFix amt="80000"/>
            <a:extLst>
              <a:ext uri="{28A0092B-C50C-407E-A947-70E740481C1C}">
                <a14:useLocalDpi xmlns:a14="http://schemas.microsoft.com/office/drawing/2010/main" val="0"/>
              </a:ext>
            </a:extLst>
          </a:blip>
          <a:stretch>
            <a:fillRect/>
          </a:stretch>
        </p:blipFill>
        <p:spPr>
          <a:xfrm>
            <a:off x="6021670" y="486295"/>
            <a:ext cx="1028161" cy="940534"/>
          </a:xfrm>
          <a:prstGeom prst="rect">
            <a:avLst/>
          </a:prstGeom>
          <a:effectLst>
            <a:outerShdw blurRad="50800" dist="38100" algn="l" rotWithShape="0">
              <a:prstClr val="black">
                <a:alpha val="40000"/>
              </a:prstClr>
            </a:outerShdw>
          </a:effectLst>
        </p:spPr>
      </p:pic>
      <p:sp>
        <p:nvSpPr>
          <p:cNvPr id="5" name="Rectangle: Rounded Corners 4">
            <a:extLst>
              <a:ext uri="{FF2B5EF4-FFF2-40B4-BE49-F238E27FC236}">
                <a16:creationId xmlns:a16="http://schemas.microsoft.com/office/drawing/2014/main" id="{393093C8-4150-1388-E99A-38983C6E7590}"/>
              </a:ext>
            </a:extLst>
          </p:cNvPr>
          <p:cNvSpPr/>
          <p:nvPr/>
        </p:nvSpPr>
        <p:spPr>
          <a:xfrm>
            <a:off x="576120" y="1290412"/>
            <a:ext cx="5186641" cy="3124441"/>
          </a:xfrm>
          <a:prstGeom prst="roundRect">
            <a:avLst/>
          </a:prstGeom>
          <a:solidFill>
            <a:srgbClr val="FFFFFF"/>
          </a:solidFill>
          <a:ln>
            <a:noFill/>
          </a:ln>
          <a:effectLst>
            <a:glow>
              <a:schemeClr val="accent1">
                <a:alpha val="40000"/>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6" name="TextBox 35">
            <a:extLst>
              <a:ext uri="{FF2B5EF4-FFF2-40B4-BE49-F238E27FC236}">
                <a16:creationId xmlns:a16="http://schemas.microsoft.com/office/drawing/2014/main" id="{600C6C83-A648-E073-DCA8-7EDDF8D3F749}"/>
              </a:ext>
            </a:extLst>
          </p:cNvPr>
          <p:cNvSpPr txBox="1"/>
          <p:nvPr/>
        </p:nvSpPr>
        <p:spPr>
          <a:xfrm>
            <a:off x="6758033" y="1276720"/>
            <a:ext cx="4662394" cy="707886"/>
          </a:xfrm>
          <a:prstGeom prst="rect">
            <a:avLst/>
          </a:prstGeom>
          <a:noFill/>
        </p:spPr>
        <p:txBody>
          <a:bodyPr wrap="square" rtlCol="0">
            <a:spAutoFit/>
          </a:bodyPr>
          <a:lstStyle/>
          <a:p>
            <a:pPr marL="285750" indent="-285750">
              <a:buFont typeface="Wingdings" panose="05000000000000000000" pitchFamily="2" charset="2"/>
              <a:buChar char="q"/>
            </a:pPr>
            <a:r>
              <a:rPr lang="en-US" sz="2000" dirty="0">
                <a:solidFill>
                  <a:schemeClr val="accent6">
                    <a:lumMod val="60000"/>
                    <a:lumOff val="40000"/>
                  </a:schemeClr>
                </a:solidFill>
              </a:rPr>
              <a:t>Top 10 customers by revenue per month (Life time value)</a:t>
            </a:r>
          </a:p>
        </p:txBody>
      </p:sp>
      <p:sp>
        <p:nvSpPr>
          <p:cNvPr id="37" name="TextBox 36">
            <a:extLst>
              <a:ext uri="{FF2B5EF4-FFF2-40B4-BE49-F238E27FC236}">
                <a16:creationId xmlns:a16="http://schemas.microsoft.com/office/drawing/2014/main" id="{DF1E45A5-F5B0-0D69-EBCD-31A0A25E03CE}"/>
              </a:ext>
            </a:extLst>
          </p:cNvPr>
          <p:cNvSpPr txBox="1"/>
          <p:nvPr/>
        </p:nvSpPr>
        <p:spPr>
          <a:xfrm>
            <a:off x="6758203" y="2128095"/>
            <a:ext cx="4703819" cy="830997"/>
          </a:xfrm>
          <a:prstGeom prst="rect">
            <a:avLst/>
          </a:prstGeom>
          <a:noFill/>
        </p:spPr>
        <p:txBody>
          <a:bodyPr wrap="square" rtlCol="0">
            <a:spAutoFit/>
          </a:bodyPr>
          <a:lstStyle/>
          <a:p>
            <a:r>
              <a:rPr lang="en-IN" sz="1600" b="1" dirty="0">
                <a:solidFill>
                  <a:srgbClr val="FF0000"/>
                </a:solidFill>
                <a:latin typeface="Aptos" panose="020B0004020202020204" pitchFamily="34" charset="0"/>
                <a:ea typeface="Ebrima" panose="02000000000000000000" pitchFamily="2" charset="0"/>
                <a:cs typeface="Ebrima" panose="02000000000000000000" pitchFamily="2" charset="0"/>
              </a:rPr>
              <a:t>Purposes: </a:t>
            </a:r>
            <a:r>
              <a:rPr lang="en-US" sz="1600" dirty="0">
                <a:solidFill>
                  <a:srgbClr val="FF0000"/>
                </a:solidFill>
                <a:latin typeface="Aptos" panose="020B0004020202020204" pitchFamily="34" charset="0"/>
                <a:ea typeface="Ebrima" panose="02000000000000000000" pitchFamily="2" charset="0"/>
                <a:cs typeface="Ebrima" panose="02000000000000000000" pitchFamily="2" charset="0"/>
              </a:rPr>
              <a:t>To show which customers have given the money on average each month over their time with the company.</a:t>
            </a:r>
          </a:p>
        </p:txBody>
      </p:sp>
      <p:sp>
        <p:nvSpPr>
          <p:cNvPr id="2" name="Rectangle: Rounded Corners 1">
            <a:extLst>
              <a:ext uri="{FF2B5EF4-FFF2-40B4-BE49-F238E27FC236}">
                <a16:creationId xmlns:a16="http://schemas.microsoft.com/office/drawing/2014/main" id="{CDD3235C-F2AA-3109-CA8E-EE870AB23165}"/>
              </a:ext>
            </a:extLst>
          </p:cNvPr>
          <p:cNvSpPr/>
          <p:nvPr/>
        </p:nvSpPr>
        <p:spPr>
          <a:xfrm>
            <a:off x="6421628" y="3079782"/>
            <a:ext cx="5186641" cy="3124441"/>
          </a:xfrm>
          <a:prstGeom prst="roundRect">
            <a:avLst/>
          </a:prstGeom>
          <a:solidFill>
            <a:srgbClr val="FFFFFF"/>
          </a:solidFill>
          <a:ln>
            <a:noFill/>
          </a:ln>
          <a:effectLst>
            <a:glow>
              <a:schemeClr val="accent1">
                <a:alpha val="40000"/>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8" name="TextBox 7">
            <a:extLst>
              <a:ext uri="{FF2B5EF4-FFF2-40B4-BE49-F238E27FC236}">
                <a16:creationId xmlns:a16="http://schemas.microsoft.com/office/drawing/2014/main" id="{DC5291C0-FCCF-15E4-A4D7-859409DDF559}"/>
              </a:ext>
            </a:extLst>
          </p:cNvPr>
          <p:cNvSpPr txBox="1"/>
          <p:nvPr/>
        </p:nvSpPr>
        <p:spPr>
          <a:xfrm>
            <a:off x="612613" y="4725492"/>
            <a:ext cx="4906947" cy="830997"/>
          </a:xfrm>
          <a:prstGeom prst="rect">
            <a:avLst/>
          </a:prstGeom>
          <a:noFill/>
        </p:spPr>
        <p:txBody>
          <a:bodyPr wrap="square" rtlCol="0">
            <a:spAutoFit/>
          </a:bodyPr>
          <a:lstStyle/>
          <a:p>
            <a:r>
              <a:rPr lang="en-IN" sz="1600" b="1" dirty="0">
                <a:solidFill>
                  <a:srgbClr val="00A84C"/>
                </a:solidFill>
                <a:latin typeface="Aptos" panose="020B0004020202020204" pitchFamily="34" charset="0"/>
              </a:rPr>
              <a:t>Insights: </a:t>
            </a:r>
            <a:r>
              <a:rPr lang="en-IN" sz="1600" dirty="0">
                <a:solidFill>
                  <a:srgbClr val="00A84C"/>
                </a:solidFill>
                <a:latin typeface="Aptos" panose="020B0004020202020204" pitchFamily="34" charset="0"/>
              </a:rPr>
              <a:t>We must identify our highest-paying customers. A small number of customers often make a large share of revenue, so protect them at first.</a:t>
            </a:r>
            <a:endParaRPr lang="en-US" sz="1600" dirty="0">
              <a:solidFill>
                <a:srgbClr val="00A84C"/>
              </a:solidFill>
              <a:latin typeface="Aptos" panose="020B0004020202020204" pitchFamily="34" charset="0"/>
            </a:endParaRPr>
          </a:p>
        </p:txBody>
      </p:sp>
      <p:pic>
        <p:nvPicPr>
          <p:cNvPr id="9" name="Picture 8">
            <a:extLst>
              <a:ext uri="{FF2B5EF4-FFF2-40B4-BE49-F238E27FC236}">
                <a16:creationId xmlns:a16="http://schemas.microsoft.com/office/drawing/2014/main" id="{9D936571-D172-19B0-71F5-AAC4EBA96B3B}"/>
              </a:ext>
              <a:ext uri="{C183D7F6-B498-43B3-948B-1728B52AA6E4}">
                <adec:decorative xmlns:adec="http://schemas.microsoft.com/office/drawing/2017/decorative" val="1"/>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30000"/>
                    </a14:imgEffect>
                  </a14:imgLayer>
                </a14:imgProps>
              </a:ext>
              <a:ext uri="{28A0092B-C50C-407E-A947-70E740481C1C}">
                <a14:useLocalDpi xmlns:a14="http://schemas.microsoft.com/office/drawing/2010/main" val="0"/>
              </a:ext>
            </a:extLst>
          </a:blip>
          <a:srcRect/>
          <a:stretch/>
        </p:blipFill>
        <p:spPr>
          <a:xfrm>
            <a:off x="6532596" y="3618690"/>
            <a:ext cx="4981576" cy="1996165"/>
          </a:xfrm>
          <a:prstGeom prst="rect">
            <a:avLst/>
          </a:prstGeom>
        </p:spPr>
      </p:pic>
      <p:pic>
        <p:nvPicPr>
          <p:cNvPr id="11" name="Picture 10">
            <a:extLst>
              <a:ext uri="{FF2B5EF4-FFF2-40B4-BE49-F238E27FC236}">
                <a16:creationId xmlns:a16="http://schemas.microsoft.com/office/drawing/2014/main" id="{32D56153-6577-E8A1-52AF-5DA06FD620A7}"/>
              </a:ext>
              <a:ext uri="{C183D7F6-B498-43B3-948B-1728B52AA6E4}">
                <adec:decorative xmlns:adec="http://schemas.microsoft.com/office/drawing/2017/decorative" val="1"/>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30000"/>
                    </a14:imgEffect>
                  </a14:imgLayer>
                </a14:imgProps>
              </a:ext>
              <a:ext uri="{28A0092B-C50C-407E-A947-70E740481C1C}">
                <a14:useLocalDpi xmlns:a14="http://schemas.microsoft.com/office/drawing/2010/main" val="0"/>
              </a:ext>
            </a:extLst>
          </a:blip>
          <a:srcRect/>
          <a:stretch/>
        </p:blipFill>
        <p:spPr>
          <a:xfrm>
            <a:off x="1049200" y="1507787"/>
            <a:ext cx="4168823" cy="2665377"/>
          </a:xfrm>
          <a:prstGeom prst="rect">
            <a:avLst/>
          </a:prstGeom>
        </p:spPr>
      </p:pic>
    </p:spTree>
    <p:extLst>
      <p:ext uri="{BB962C8B-B14F-4D97-AF65-F5344CB8AC3E}">
        <p14:creationId xmlns:p14="http://schemas.microsoft.com/office/powerpoint/2010/main" val="2828789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FFF"/>
        </a:solidFill>
        <a:effectLst/>
      </p:bgPr>
    </p:bg>
    <p:spTree>
      <p:nvGrpSpPr>
        <p:cNvPr id="1" name="">
          <a:extLst>
            <a:ext uri="{FF2B5EF4-FFF2-40B4-BE49-F238E27FC236}">
              <a16:creationId xmlns:a16="http://schemas.microsoft.com/office/drawing/2014/main" id="{006DCAA5-676B-E7EA-B542-51683F2E120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3B84B85-9A84-1029-7F85-DC5E282A63C4}"/>
              </a:ext>
              <a:ext uri="{C183D7F6-B498-43B3-948B-1728B52AA6E4}">
                <adec:decorative xmlns:adec="http://schemas.microsoft.com/office/drawing/2017/decorative" val="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11200"/>
                    </a14:imgEffect>
                    <a14:imgEffect>
                      <a14:brightnessContrast bright="70000" contrast="-70000"/>
                    </a14:imgEffect>
                  </a14:imgLayer>
                </a14:imgProps>
              </a:ext>
              <a:ext uri="{28A0092B-C50C-407E-A947-70E740481C1C}">
                <a14:useLocalDpi xmlns:a14="http://schemas.microsoft.com/office/drawing/2010/main" val="0"/>
              </a:ext>
            </a:extLst>
          </a:blip>
          <a:stretch>
            <a:fillRect/>
          </a:stretch>
        </p:blipFill>
        <p:spPr>
          <a:xfrm>
            <a:off x="6431535" y="967743"/>
            <a:ext cx="4986449" cy="3040053"/>
          </a:xfrm>
          <a:prstGeom prst="roundRect">
            <a:avLst/>
          </a:prstGeom>
        </p:spPr>
      </p:pic>
      <p:sp>
        <p:nvSpPr>
          <p:cNvPr id="12" name="Rectangle 11">
            <a:extLst>
              <a:ext uri="{FF2B5EF4-FFF2-40B4-BE49-F238E27FC236}">
                <a16:creationId xmlns:a16="http://schemas.microsoft.com/office/drawing/2014/main" id="{D1BC8C77-2026-C571-E299-C55D00B0963E}"/>
              </a:ext>
            </a:extLst>
          </p:cNvPr>
          <p:cNvSpPr/>
          <p:nvPr/>
        </p:nvSpPr>
        <p:spPr>
          <a:xfrm rot="5400000">
            <a:off x="-13575" y="4143387"/>
            <a:ext cx="755612" cy="739706"/>
          </a:xfrm>
          <a:prstGeom prst="rect">
            <a:avLst/>
          </a:prstGeom>
          <a:solidFill>
            <a:srgbClr val="4612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A7880DDB-7F2C-26A8-48CB-1589392C4C03}"/>
              </a:ext>
              <a:ext uri="{C183D7F6-B498-43B3-948B-1728B52AA6E4}">
                <adec:decorative xmlns:adec="http://schemas.microsoft.com/office/drawing/2017/decorative" val="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11200"/>
                    </a14:imgEffect>
                    <a14:imgEffect>
                      <a14:brightnessContrast bright="70000" contrast="-70000"/>
                    </a14:imgEffect>
                  </a14:imgLayer>
                </a14:imgProps>
              </a:ext>
              <a:ext uri="{28A0092B-C50C-407E-A947-70E740481C1C}">
                <a14:useLocalDpi xmlns:a14="http://schemas.microsoft.com/office/drawing/2010/main" val="0"/>
              </a:ext>
            </a:extLst>
          </a:blip>
          <a:stretch>
            <a:fillRect/>
          </a:stretch>
        </p:blipFill>
        <p:spPr>
          <a:xfrm>
            <a:off x="1147864" y="3696105"/>
            <a:ext cx="5097077" cy="2881171"/>
          </a:xfrm>
          <a:prstGeom prst="roundRect">
            <a:avLst/>
          </a:prstGeom>
        </p:spPr>
      </p:pic>
      <p:sp>
        <p:nvSpPr>
          <p:cNvPr id="15" name="Rectangle 14">
            <a:extLst>
              <a:ext uri="{FF2B5EF4-FFF2-40B4-BE49-F238E27FC236}">
                <a16:creationId xmlns:a16="http://schemas.microsoft.com/office/drawing/2014/main" id="{271DC6FF-E34D-1A3B-377D-2592C63EE995}"/>
              </a:ext>
            </a:extLst>
          </p:cNvPr>
          <p:cNvSpPr/>
          <p:nvPr/>
        </p:nvSpPr>
        <p:spPr>
          <a:xfrm>
            <a:off x="9966994" y="545717"/>
            <a:ext cx="727771" cy="750555"/>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52C71A11-CFB4-4463-4791-481C52EA25FB}"/>
              </a:ext>
            </a:extLst>
          </p:cNvPr>
          <p:cNvSpPr txBox="1"/>
          <p:nvPr/>
        </p:nvSpPr>
        <p:spPr>
          <a:xfrm>
            <a:off x="1035022" y="670722"/>
            <a:ext cx="4662394" cy="707886"/>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4000" b="1" u="sng" dirty="0">
                <a:solidFill>
                  <a:srgbClr val="903163"/>
                </a:solidFill>
                <a:latin typeface="+mj-lt"/>
              </a:rPr>
              <a:t>Business</a:t>
            </a:r>
            <a:r>
              <a:rPr lang="en-US" sz="4000" dirty="0">
                <a:solidFill>
                  <a:srgbClr val="903163"/>
                </a:solidFill>
                <a:latin typeface="+mj-lt"/>
              </a:rPr>
              <a:t> </a:t>
            </a:r>
            <a:r>
              <a:rPr lang="en-US" sz="4000" b="1" u="sng" dirty="0">
                <a:solidFill>
                  <a:schemeClr val="tx1"/>
                </a:solidFill>
                <a:latin typeface="+mj-lt"/>
              </a:rPr>
              <a:t>Problems</a:t>
            </a:r>
            <a:endParaRPr lang="en-US" sz="4000" b="1" u="sng" dirty="0">
              <a:solidFill>
                <a:srgbClr val="903163"/>
              </a:solidFill>
              <a:latin typeface="+mj-lt"/>
            </a:endParaRPr>
          </a:p>
        </p:txBody>
      </p:sp>
      <p:sp>
        <p:nvSpPr>
          <p:cNvPr id="13" name="Rectangle 12">
            <a:extLst>
              <a:ext uri="{FF2B5EF4-FFF2-40B4-BE49-F238E27FC236}">
                <a16:creationId xmlns:a16="http://schemas.microsoft.com/office/drawing/2014/main" id="{F47DEDAD-C2B7-D90D-1AE1-36BC98211423}"/>
              </a:ext>
            </a:extLst>
          </p:cNvPr>
          <p:cNvSpPr/>
          <p:nvPr/>
        </p:nvSpPr>
        <p:spPr>
          <a:xfrm>
            <a:off x="0" y="465587"/>
            <a:ext cx="576000" cy="90000"/>
          </a:xfrm>
          <a:prstGeom prst="rect">
            <a:avLst/>
          </a:prstGeom>
          <a:solidFill>
            <a:srgbClr val="4D14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3F9EC56-0296-2255-40B3-C73ED688D515}"/>
              </a:ext>
            </a:extLst>
          </p:cNvPr>
          <p:cNvSpPr/>
          <p:nvPr/>
        </p:nvSpPr>
        <p:spPr>
          <a:xfrm>
            <a:off x="11616000" y="457198"/>
            <a:ext cx="576000" cy="97200"/>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C32CDFF-EAD5-3A75-4693-DD534AD3F726}"/>
              </a:ext>
            </a:extLst>
          </p:cNvPr>
          <p:cNvSpPr txBox="1"/>
          <p:nvPr/>
        </p:nvSpPr>
        <p:spPr>
          <a:xfrm>
            <a:off x="11322996" y="6460493"/>
            <a:ext cx="782318" cy="369332"/>
          </a:xfrm>
          <a:prstGeom prst="rect">
            <a:avLst/>
          </a:prstGeom>
          <a:noFill/>
        </p:spPr>
        <p:txBody>
          <a:bodyPr wrap="square" rtlCol="0">
            <a:spAutoFit/>
          </a:bodyPr>
          <a:lstStyle/>
          <a:p>
            <a:r>
              <a:rPr lang="en-IN" dirty="0">
                <a:solidFill>
                  <a:schemeClr val="bg1">
                    <a:lumMod val="65000"/>
                  </a:schemeClr>
                </a:solidFill>
                <a:latin typeface="Gabriola" panose="04040605051002020D02" pitchFamily="82" charset="0"/>
              </a:rPr>
              <a:t>Page- 12</a:t>
            </a:r>
            <a:endParaRPr lang="en-US" dirty="0">
              <a:solidFill>
                <a:schemeClr val="bg1">
                  <a:lumMod val="65000"/>
                </a:schemeClr>
              </a:solidFill>
              <a:latin typeface="Gabriola" panose="04040605051002020D02" pitchFamily="82" charset="0"/>
            </a:endParaRPr>
          </a:p>
        </p:txBody>
      </p:sp>
      <p:pic>
        <p:nvPicPr>
          <p:cNvPr id="29" name="Picture 28" descr="A light bulb with a brain inside&#10;&#10;AI-generated content may be incorrect.">
            <a:extLst>
              <a:ext uri="{FF2B5EF4-FFF2-40B4-BE49-F238E27FC236}">
                <a16:creationId xmlns:a16="http://schemas.microsoft.com/office/drawing/2014/main" id="{B74F0E25-B599-18AD-4A61-D600DE94A3E0}"/>
              </a:ext>
            </a:extLst>
          </p:cNvPr>
          <p:cNvPicPr>
            <a:picLocks noChangeAspect="1"/>
          </p:cNvPicPr>
          <p:nvPr/>
        </p:nvPicPr>
        <p:blipFill>
          <a:blip r:embed="rId5">
            <a:grayscl/>
            <a:alphaModFix amt="80000"/>
            <a:extLst>
              <a:ext uri="{28A0092B-C50C-407E-A947-70E740481C1C}">
                <a14:useLocalDpi xmlns:a14="http://schemas.microsoft.com/office/drawing/2010/main" val="0"/>
              </a:ext>
            </a:extLst>
          </a:blip>
          <a:stretch>
            <a:fillRect/>
          </a:stretch>
        </p:blipFill>
        <p:spPr>
          <a:xfrm>
            <a:off x="194933" y="505798"/>
            <a:ext cx="1028161" cy="940534"/>
          </a:xfrm>
          <a:prstGeom prst="rect">
            <a:avLst/>
          </a:prstGeom>
          <a:effectLst>
            <a:outerShdw blurRad="50800" dist="38100" algn="l" rotWithShape="0">
              <a:prstClr val="black">
                <a:alpha val="40000"/>
              </a:prstClr>
            </a:outerShdw>
          </a:effectLst>
        </p:spPr>
      </p:pic>
      <p:sp>
        <p:nvSpPr>
          <p:cNvPr id="5" name="Rectangle: Rounded Corners 4">
            <a:extLst>
              <a:ext uri="{FF2B5EF4-FFF2-40B4-BE49-F238E27FC236}">
                <a16:creationId xmlns:a16="http://schemas.microsoft.com/office/drawing/2014/main" id="{B946AFDB-4BB0-D87D-4C9E-361FC4E50D62}"/>
              </a:ext>
            </a:extLst>
          </p:cNvPr>
          <p:cNvSpPr/>
          <p:nvPr/>
        </p:nvSpPr>
        <p:spPr>
          <a:xfrm>
            <a:off x="714665" y="3196983"/>
            <a:ext cx="5186641" cy="3124441"/>
          </a:xfrm>
          <a:prstGeom prst="roundRect">
            <a:avLst/>
          </a:prstGeom>
          <a:solidFill>
            <a:srgbClr val="FFFFFF"/>
          </a:solidFill>
          <a:ln>
            <a:noFill/>
          </a:ln>
          <a:effectLst>
            <a:glow>
              <a:schemeClr val="accent1">
                <a:alpha val="40000"/>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7" name="TextBox 36">
            <a:extLst>
              <a:ext uri="{FF2B5EF4-FFF2-40B4-BE49-F238E27FC236}">
                <a16:creationId xmlns:a16="http://schemas.microsoft.com/office/drawing/2014/main" id="{AB989993-AC70-729D-4D50-F1F4C6E3E5C3}"/>
              </a:ext>
            </a:extLst>
          </p:cNvPr>
          <p:cNvSpPr txBox="1"/>
          <p:nvPr/>
        </p:nvSpPr>
        <p:spPr>
          <a:xfrm>
            <a:off x="1153404" y="2330925"/>
            <a:ext cx="4157907" cy="830997"/>
          </a:xfrm>
          <a:prstGeom prst="rect">
            <a:avLst/>
          </a:prstGeom>
          <a:noFill/>
        </p:spPr>
        <p:txBody>
          <a:bodyPr wrap="square" rtlCol="0">
            <a:spAutoFit/>
          </a:bodyPr>
          <a:lstStyle/>
          <a:p>
            <a:r>
              <a:rPr lang="en-IN" sz="1600" b="1" dirty="0">
                <a:solidFill>
                  <a:srgbClr val="FF0000"/>
                </a:solidFill>
                <a:latin typeface="Aptos" panose="020B0004020202020204" pitchFamily="34" charset="0"/>
                <a:ea typeface="Ebrima" panose="02000000000000000000" pitchFamily="2" charset="0"/>
                <a:cs typeface="Ebrima" panose="02000000000000000000" pitchFamily="2" charset="0"/>
              </a:rPr>
              <a:t>Purposes: </a:t>
            </a:r>
            <a:r>
              <a:rPr lang="en-US" sz="1600" dirty="0">
                <a:solidFill>
                  <a:srgbClr val="FF0000"/>
                </a:solidFill>
                <a:latin typeface="Aptos" panose="020B0004020202020204" pitchFamily="34" charset="0"/>
              </a:rPr>
              <a:t>Find customers who paid a lot of money but churned within their first 6 months</a:t>
            </a:r>
            <a:r>
              <a:rPr lang="en-IN" sz="1600" dirty="0">
                <a:solidFill>
                  <a:srgbClr val="FF0000"/>
                </a:solidFill>
                <a:latin typeface="Aptos" panose="020B0004020202020204" pitchFamily="34" charset="0"/>
                <a:ea typeface="Ebrima" panose="02000000000000000000" pitchFamily="2" charset="0"/>
                <a:cs typeface="Ebrima" panose="02000000000000000000" pitchFamily="2" charset="0"/>
              </a:rPr>
              <a:t>.</a:t>
            </a:r>
            <a:endParaRPr lang="en-US" sz="1600" dirty="0">
              <a:solidFill>
                <a:srgbClr val="FF0000"/>
              </a:solidFill>
              <a:latin typeface="Aptos" panose="020B0004020202020204" pitchFamily="34" charset="0"/>
              <a:ea typeface="Ebrima" panose="02000000000000000000" pitchFamily="2" charset="0"/>
              <a:cs typeface="Ebrima" panose="02000000000000000000" pitchFamily="2" charset="0"/>
            </a:endParaRPr>
          </a:p>
        </p:txBody>
      </p:sp>
      <p:sp>
        <p:nvSpPr>
          <p:cNvPr id="2" name="Rectangle: Rounded Corners 1">
            <a:extLst>
              <a:ext uri="{FF2B5EF4-FFF2-40B4-BE49-F238E27FC236}">
                <a16:creationId xmlns:a16="http://schemas.microsoft.com/office/drawing/2014/main" id="{B614EA25-DCBD-1BC2-CF59-6FD9F3D9AEC1}"/>
              </a:ext>
            </a:extLst>
          </p:cNvPr>
          <p:cNvSpPr/>
          <p:nvPr/>
        </p:nvSpPr>
        <p:spPr>
          <a:xfrm>
            <a:off x="6741395" y="1296272"/>
            <a:ext cx="5186641" cy="3124441"/>
          </a:xfrm>
          <a:prstGeom prst="roundRect">
            <a:avLst/>
          </a:prstGeom>
          <a:solidFill>
            <a:srgbClr val="FFFFFF"/>
          </a:solidFill>
          <a:ln>
            <a:noFill/>
          </a:ln>
          <a:effectLst>
            <a:glow>
              <a:schemeClr val="accent1">
                <a:alpha val="40000"/>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8" name="TextBox 7">
            <a:extLst>
              <a:ext uri="{FF2B5EF4-FFF2-40B4-BE49-F238E27FC236}">
                <a16:creationId xmlns:a16="http://schemas.microsoft.com/office/drawing/2014/main" id="{C160BE65-0C2E-CB96-4145-87AD67367A0E}"/>
              </a:ext>
            </a:extLst>
          </p:cNvPr>
          <p:cNvSpPr txBox="1"/>
          <p:nvPr/>
        </p:nvSpPr>
        <p:spPr>
          <a:xfrm>
            <a:off x="7142858" y="4737370"/>
            <a:ext cx="4412301" cy="1077218"/>
          </a:xfrm>
          <a:prstGeom prst="rect">
            <a:avLst/>
          </a:prstGeom>
          <a:noFill/>
        </p:spPr>
        <p:txBody>
          <a:bodyPr wrap="square" rtlCol="0">
            <a:spAutoFit/>
          </a:bodyPr>
          <a:lstStyle/>
          <a:p>
            <a:r>
              <a:rPr lang="en-IN" sz="1600" b="1" dirty="0">
                <a:solidFill>
                  <a:srgbClr val="00A84C"/>
                </a:solidFill>
                <a:latin typeface="Aptos" panose="020B0004020202020204" pitchFamily="34" charset="0"/>
              </a:rPr>
              <a:t>Insights: </a:t>
            </a:r>
            <a:r>
              <a:rPr lang="en-IN" sz="1600" dirty="0">
                <a:solidFill>
                  <a:srgbClr val="00A84C"/>
                </a:solidFill>
                <a:latin typeface="Aptos" panose="020B0004020202020204" pitchFamily="34" charset="0"/>
              </a:rPr>
              <a:t>Identify customers who gave a lot of money in a short time but then left (top retention priority). Maybe this is a sign of poor initial experience or technical problems.</a:t>
            </a:r>
            <a:endParaRPr lang="en-US" sz="1600" dirty="0">
              <a:solidFill>
                <a:srgbClr val="00A84C"/>
              </a:solidFill>
              <a:latin typeface="Aptos" panose="020B0004020202020204" pitchFamily="34" charset="0"/>
            </a:endParaRPr>
          </a:p>
        </p:txBody>
      </p:sp>
      <p:pic>
        <p:nvPicPr>
          <p:cNvPr id="9" name="Picture 8">
            <a:extLst>
              <a:ext uri="{FF2B5EF4-FFF2-40B4-BE49-F238E27FC236}">
                <a16:creationId xmlns:a16="http://schemas.microsoft.com/office/drawing/2014/main" id="{625897AC-A864-7D77-A66C-B5402B34F84D}"/>
              </a:ext>
              <a:ext uri="{C183D7F6-B498-43B3-948B-1728B52AA6E4}">
                <adec:decorative xmlns:adec="http://schemas.microsoft.com/office/drawing/2017/decorative" val="1"/>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30000"/>
                    </a14:imgEffect>
                  </a14:imgLayer>
                </a14:imgProps>
              </a:ext>
              <a:ext uri="{28A0092B-C50C-407E-A947-70E740481C1C}">
                <a14:useLocalDpi xmlns:a14="http://schemas.microsoft.com/office/drawing/2010/main" val="0"/>
              </a:ext>
            </a:extLst>
          </a:blip>
          <a:srcRect/>
          <a:stretch/>
        </p:blipFill>
        <p:spPr>
          <a:xfrm>
            <a:off x="1196504" y="3851197"/>
            <a:ext cx="4209140" cy="1730464"/>
          </a:xfrm>
          <a:prstGeom prst="rect">
            <a:avLst/>
          </a:prstGeom>
        </p:spPr>
      </p:pic>
      <p:pic>
        <p:nvPicPr>
          <p:cNvPr id="11" name="Picture 10">
            <a:extLst>
              <a:ext uri="{FF2B5EF4-FFF2-40B4-BE49-F238E27FC236}">
                <a16:creationId xmlns:a16="http://schemas.microsoft.com/office/drawing/2014/main" id="{BFCFA5F8-CBC1-F56F-EEEF-B4A7679B274E}"/>
              </a:ext>
              <a:ext uri="{C183D7F6-B498-43B3-948B-1728B52AA6E4}">
                <adec:decorative xmlns:adec="http://schemas.microsoft.com/office/drawing/2017/decorative" val="1"/>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30000"/>
                    </a14:imgEffect>
                  </a14:imgLayer>
                </a14:imgProps>
              </a:ext>
              <a:ext uri="{28A0092B-C50C-407E-A947-70E740481C1C}">
                <a14:useLocalDpi xmlns:a14="http://schemas.microsoft.com/office/drawing/2010/main" val="0"/>
              </a:ext>
            </a:extLst>
          </a:blip>
          <a:srcRect/>
          <a:stretch/>
        </p:blipFill>
        <p:spPr>
          <a:xfrm>
            <a:off x="7490298" y="1612930"/>
            <a:ext cx="3780287" cy="2522504"/>
          </a:xfrm>
          <a:prstGeom prst="rect">
            <a:avLst/>
          </a:prstGeom>
        </p:spPr>
      </p:pic>
      <p:sp>
        <p:nvSpPr>
          <p:cNvPr id="18" name="TextBox 17">
            <a:extLst>
              <a:ext uri="{FF2B5EF4-FFF2-40B4-BE49-F238E27FC236}">
                <a16:creationId xmlns:a16="http://schemas.microsoft.com/office/drawing/2014/main" id="{B10A8E12-6ABA-3873-A4A4-C2956A9C1854}"/>
              </a:ext>
            </a:extLst>
          </p:cNvPr>
          <p:cNvSpPr txBox="1"/>
          <p:nvPr/>
        </p:nvSpPr>
        <p:spPr>
          <a:xfrm>
            <a:off x="921415" y="1337103"/>
            <a:ext cx="4994693" cy="707886"/>
          </a:xfrm>
          <a:prstGeom prst="rect">
            <a:avLst/>
          </a:prstGeom>
          <a:noFill/>
        </p:spPr>
        <p:txBody>
          <a:bodyPr wrap="square" rtlCol="0">
            <a:spAutoFit/>
          </a:bodyPr>
          <a:lstStyle/>
          <a:p>
            <a:pPr marL="285750" indent="-285750">
              <a:buFont typeface="Wingdings" panose="05000000000000000000" pitchFamily="2" charset="2"/>
              <a:buChar char="q"/>
            </a:pPr>
            <a:r>
              <a:rPr lang="en-US" sz="2000" dirty="0">
                <a:solidFill>
                  <a:schemeClr val="accent6">
                    <a:lumMod val="60000"/>
                    <a:lumOff val="40000"/>
                  </a:schemeClr>
                </a:solidFill>
              </a:rPr>
              <a:t>High value and short tenure customers who left early</a:t>
            </a:r>
          </a:p>
        </p:txBody>
      </p:sp>
    </p:spTree>
    <p:extLst>
      <p:ext uri="{BB962C8B-B14F-4D97-AF65-F5344CB8AC3E}">
        <p14:creationId xmlns:p14="http://schemas.microsoft.com/office/powerpoint/2010/main" val="1236537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FFF"/>
        </a:solidFill>
        <a:effectLst/>
      </p:bgPr>
    </p:bg>
    <p:spTree>
      <p:nvGrpSpPr>
        <p:cNvPr id="1" name="">
          <a:extLst>
            <a:ext uri="{FF2B5EF4-FFF2-40B4-BE49-F238E27FC236}">
              <a16:creationId xmlns:a16="http://schemas.microsoft.com/office/drawing/2014/main" id="{C8B6DD57-1C6F-9D14-E7F9-3C07D8664E3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171DFE9-4DDE-71B5-FA09-8A327010C6FC}"/>
              </a:ext>
              <a:ext uri="{C183D7F6-B498-43B3-948B-1728B52AA6E4}">
                <adec:decorative xmlns:adec="http://schemas.microsoft.com/office/drawing/2017/decorative" val="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11200"/>
                    </a14:imgEffect>
                    <a14:imgEffect>
                      <a14:brightnessContrast bright="70000" contrast="-70000"/>
                    </a14:imgEffect>
                  </a14:imgLayer>
                </a14:imgProps>
              </a:ext>
              <a:ext uri="{28A0092B-C50C-407E-A947-70E740481C1C}">
                <a14:useLocalDpi xmlns:a14="http://schemas.microsoft.com/office/drawing/2010/main" val="0"/>
              </a:ext>
            </a:extLst>
          </a:blip>
          <a:stretch>
            <a:fillRect/>
          </a:stretch>
        </p:blipFill>
        <p:spPr>
          <a:xfrm>
            <a:off x="6089101" y="3494691"/>
            <a:ext cx="4981576" cy="3038069"/>
          </a:xfrm>
          <a:prstGeom prst="roundRect">
            <a:avLst/>
          </a:prstGeom>
        </p:spPr>
      </p:pic>
      <p:sp>
        <p:nvSpPr>
          <p:cNvPr id="12" name="Rectangle 11">
            <a:extLst>
              <a:ext uri="{FF2B5EF4-FFF2-40B4-BE49-F238E27FC236}">
                <a16:creationId xmlns:a16="http://schemas.microsoft.com/office/drawing/2014/main" id="{72AE2301-7648-C809-BA93-89A857F24C49}"/>
              </a:ext>
            </a:extLst>
          </p:cNvPr>
          <p:cNvSpPr/>
          <p:nvPr/>
        </p:nvSpPr>
        <p:spPr>
          <a:xfrm rot="5400000">
            <a:off x="11454069" y="3957844"/>
            <a:ext cx="755612" cy="739706"/>
          </a:xfrm>
          <a:prstGeom prst="rect">
            <a:avLst/>
          </a:prstGeom>
          <a:solidFill>
            <a:srgbClr val="4612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1CFD20B9-A5A4-68C5-2FDC-B6F3C8FA0C77}"/>
              </a:ext>
              <a:ext uri="{C183D7F6-B498-43B3-948B-1728B52AA6E4}">
                <adec:decorative xmlns:adec="http://schemas.microsoft.com/office/drawing/2017/decorative" val="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11200"/>
                    </a14:imgEffect>
                    <a14:imgEffect>
                      <a14:brightnessContrast bright="70000" contrast="-70000"/>
                    </a14:imgEffect>
                  </a14:imgLayer>
                </a14:imgProps>
              </a:ext>
              <a:ext uri="{28A0092B-C50C-407E-A947-70E740481C1C}">
                <a14:useLocalDpi xmlns:a14="http://schemas.microsoft.com/office/drawing/2010/main" val="0"/>
              </a:ext>
            </a:extLst>
          </a:blip>
          <a:stretch>
            <a:fillRect/>
          </a:stretch>
        </p:blipFill>
        <p:spPr>
          <a:xfrm>
            <a:off x="278299" y="1031027"/>
            <a:ext cx="5057874" cy="3031430"/>
          </a:xfrm>
          <a:prstGeom prst="roundRect">
            <a:avLst/>
          </a:prstGeom>
        </p:spPr>
      </p:pic>
      <p:sp>
        <p:nvSpPr>
          <p:cNvPr id="15" name="Rectangle 14">
            <a:extLst>
              <a:ext uri="{FF2B5EF4-FFF2-40B4-BE49-F238E27FC236}">
                <a16:creationId xmlns:a16="http://schemas.microsoft.com/office/drawing/2014/main" id="{0E2BE9F7-8E90-0821-2BB7-0D32933133B3}"/>
              </a:ext>
            </a:extLst>
          </p:cNvPr>
          <p:cNvSpPr/>
          <p:nvPr/>
        </p:nvSpPr>
        <p:spPr>
          <a:xfrm>
            <a:off x="0" y="2044989"/>
            <a:ext cx="727771" cy="750555"/>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EE9EA740-7656-2E4F-A46E-72A8DB795A25}"/>
              </a:ext>
            </a:extLst>
          </p:cNvPr>
          <p:cNvSpPr txBox="1"/>
          <p:nvPr/>
        </p:nvSpPr>
        <p:spPr>
          <a:xfrm>
            <a:off x="6868051" y="582747"/>
            <a:ext cx="4662394" cy="707886"/>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4000" b="1" u="sng" dirty="0">
                <a:solidFill>
                  <a:srgbClr val="903163"/>
                </a:solidFill>
                <a:latin typeface="+mj-lt"/>
              </a:rPr>
              <a:t>Business</a:t>
            </a:r>
            <a:r>
              <a:rPr lang="en-US" sz="4000" dirty="0">
                <a:solidFill>
                  <a:srgbClr val="903163"/>
                </a:solidFill>
                <a:latin typeface="+mj-lt"/>
              </a:rPr>
              <a:t> </a:t>
            </a:r>
            <a:r>
              <a:rPr lang="en-US" sz="4000" b="1" u="sng" dirty="0">
                <a:solidFill>
                  <a:schemeClr val="tx1"/>
                </a:solidFill>
                <a:latin typeface="+mj-lt"/>
              </a:rPr>
              <a:t>Problems</a:t>
            </a:r>
            <a:endParaRPr lang="en-US" sz="4000" b="1" u="sng" dirty="0">
              <a:solidFill>
                <a:srgbClr val="903163"/>
              </a:solidFill>
              <a:latin typeface="+mj-lt"/>
            </a:endParaRPr>
          </a:p>
        </p:txBody>
      </p:sp>
      <p:sp>
        <p:nvSpPr>
          <p:cNvPr id="13" name="Rectangle 12">
            <a:extLst>
              <a:ext uri="{FF2B5EF4-FFF2-40B4-BE49-F238E27FC236}">
                <a16:creationId xmlns:a16="http://schemas.microsoft.com/office/drawing/2014/main" id="{06F8E838-D94F-A5DA-E6F0-3F6D9693791C}"/>
              </a:ext>
            </a:extLst>
          </p:cNvPr>
          <p:cNvSpPr/>
          <p:nvPr/>
        </p:nvSpPr>
        <p:spPr>
          <a:xfrm>
            <a:off x="0" y="465587"/>
            <a:ext cx="576000" cy="90000"/>
          </a:xfrm>
          <a:prstGeom prst="rect">
            <a:avLst/>
          </a:prstGeom>
          <a:solidFill>
            <a:srgbClr val="4D14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11880B6-1E54-7A21-57C9-05ECAB9A86E8}"/>
              </a:ext>
            </a:extLst>
          </p:cNvPr>
          <p:cNvSpPr/>
          <p:nvPr/>
        </p:nvSpPr>
        <p:spPr>
          <a:xfrm>
            <a:off x="11616000" y="457198"/>
            <a:ext cx="576000" cy="97200"/>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430C2681-EF6C-A279-807C-C4D752E99B6D}"/>
              </a:ext>
            </a:extLst>
          </p:cNvPr>
          <p:cNvSpPr txBox="1"/>
          <p:nvPr/>
        </p:nvSpPr>
        <p:spPr>
          <a:xfrm>
            <a:off x="11322996" y="6460493"/>
            <a:ext cx="799096" cy="369332"/>
          </a:xfrm>
          <a:prstGeom prst="rect">
            <a:avLst/>
          </a:prstGeom>
          <a:noFill/>
        </p:spPr>
        <p:txBody>
          <a:bodyPr wrap="square" rtlCol="0">
            <a:spAutoFit/>
          </a:bodyPr>
          <a:lstStyle/>
          <a:p>
            <a:r>
              <a:rPr lang="en-IN" dirty="0">
                <a:solidFill>
                  <a:schemeClr val="bg1">
                    <a:lumMod val="65000"/>
                  </a:schemeClr>
                </a:solidFill>
                <a:latin typeface="Gabriola" panose="04040605051002020D02" pitchFamily="82" charset="0"/>
              </a:rPr>
              <a:t>Page- 13</a:t>
            </a:r>
            <a:endParaRPr lang="en-US" dirty="0">
              <a:solidFill>
                <a:schemeClr val="bg1">
                  <a:lumMod val="65000"/>
                </a:schemeClr>
              </a:solidFill>
              <a:latin typeface="Gabriola" panose="04040605051002020D02" pitchFamily="82" charset="0"/>
            </a:endParaRPr>
          </a:p>
        </p:txBody>
      </p:sp>
      <p:pic>
        <p:nvPicPr>
          <p:cNvPr id="29" name="Picture 28" descr="A light bulb with a brain inside&#10;&#10;AI-generated content may be incorrect.">
            <a:extLst>
              <a:ext uri="{FF2B5EF4-FFF2-40B4-BE49-F238E27FC236}">
                <a16:creationId xmlns:a16="http://schemas.microsoft.com/office/drawing/2014/main" id="{98BC8B82-69CF-9C1B-F741-BB58682DEAE6}"/>
              </a:ext>
            </a:extLst>
          </p:cNvPr>
          <p:cNvPicPr>
            <a:picLocks noChangeAspect="1"/>
          </p:cNvPicPr>
          <p:nvPr/>
        </p:nvPicPr>
        <p:blipFill>
          <a:blip r:embed="rId5">
            <a:grayscl/>
            <a:alphaModFix amt="80000"/>
            <a:extLst>
              <a:ext uri="{28A0092B-C50C-407E-A947-70E740481C1C}">
                <a14:useLocalDpi xmlns:a14="http://schemas.microsoft.com/office/drawing/2010/main" val="0"/>
              </a:ext>
            </a:extLst>
          </a:blip>
          <a:stretch>
            <a:fillRect/>
          </a:stretch>
        </p:blipFill>
        <p:spPr>
          <a:xfrm>
            <a:off x="6021670" y="486295"/>
            <a:ext cx="1028161" cy="940534"/>
          </a:xfrm>
          <a:prstGeom prst="rect">
            <a:avLst/>
          </a:prstGeom>
          <a:effectLst>
            <a:outerShdw blurRad="50800" dist="38100" algn="l" rotWithShape="0">
              <a:prstClr val="black">
                <a:alpha val="40000"/>
              </a:prstClr>
            </a:outerShdw>
          </a:effectLst>
        </p:spPr>
      </p:pic>
      <p:sp>
        <p:nvSpPr>
          <p:cNvPr id="5" name="Rectangle: Rounded Corners 4">
            <a:extLst>
              <a:ext uri="{FF2B5EF4-FFF2-40B4-BE49-F238E27FC236}">
                <a16:creationId xmlns:a16="http://schemas.microsoft.com/office/drawing/2014/main" id="{C879655C-0BFA-4E21-0819-36423BCAA675}"/>
              </a:ext>
            </a:extLst>
          </p:cNvPr>
          <p:cNvSpPr/>
          <p:nvPr/>
        </p:nvSpPr>
        <p:spPr>
          <a:xfrm>
            <a:off x="576120" y="1290412"/>
            <a:ext cx="5186641" cy="3124441"/>
          </a:xfrm>
          <a:prstGeom prst="roundRect">
            <a:avLst/>
          </a:prstGeom>
          <a:solidFill>
            <a:srgbClr val="FFFFFF"/>
          </a:solidFill>
          <a:ln>
            <a:noFill/>
          </a:ln>
          <a:effectLst>
            <a:glow>
              <a:schemeClr val="accent1">
                <a:alpha val="40000"/>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6" name="TextBox 35">
            <a:extLst>
              <a:ext uri="{FF2B5EF4-FFF2-40B4-BE49-F238E27FC236}">
                <a16:creationId xmlns:a16="http://schemas.microsoft.com/office/drawing/2014/main" id="{893A4978-DA65-A2AF-349C-D1A5DB9A1051}"/>
              </a:ext>
            </a:extLst>
          </p:cNvPr>
          <p:cNvSpPr txBox="1"/>
          <p:nvPr/>
        </p:nvSpPr>
        <p:spPr>
          <a:xfrm>
            <a:off x="6758033" y="1276720"/>
            <a:ext cx="4662394" cy="707886"/>
          </a:xfrm>
          <a:prstGeom prst="rect">
            <a:avLst/>
          </a:prstGeom>
          <a:noFill/>
        </p:spPr>
        <p:txBody>
          <a:bodyPr wrap="square" rtlCol="0">
            <a:spAutoFit/>
          </a:bodyPr>
          <a:lstStyle/>
          <a:p>
            <a:pPr marL="285750" indent="-285750">
              <a:buFont typeface="Wingdings" panose="05000000000000000000" pitchFamily="2" charset="2"/>
              <a:buChar char="q"/>
            </a:pPr>
            <a:r>
              <a:rPr lang="en-US" sz="2000" dirty="0">
                <a:solidFill>
                  <a:schemeClr val="accent6">
                    <a:lumMod val="60000"/>
                    <a:lumOff val="40000"/>
                  </a:schemeClr>
                </a:solidFill>
              </a:rPr>
              <a:t>churn vs retained revenue &amp; customer counts inside each age group</a:t>
            </a:r>
          </a:p>
        </p:txBody>
      </p:sp>
      <p:sp>
        <p:nvSpPr>
          <p:cNvPr id="37" name="TextBox 36">
            <a:extLst>
              <a:ext uri="{FF2B5EF4-FFF2-40B4-BE49-F238E27FC236}">
                <a16:creationId xmlns:a16="http://schemas.microsoft.com/office/drawing/2014/main" id="{26CAB004-E338-0CA7-A569-56B653E1C431}"/>
              </a:ext>
            </a:extLst>
          </p:cNvPr>
          <p:cNvSpPr txBox="1"/>
          <p:nvPr/>
        </p:nvSpPr>
        <p:spPr>
          <a:xfrm>
            <a:off x="6758203" y="2128095"/>
            <a:ext cx="4703819" cy="830997"/>
          </a:xfrm>
          <a:prstGeom prst="rect">
            <a:avLst/>
          </a:prstGeom>
          <a:noFill/>
        </p:spPr>
        <p:txBody>
          <a:bodyPr wrap="square" rtlCol="0">
            <a:spAutoFit/>
          </a:bodyPr>
          <a:lstStyle/>
          <a:p>
            <a:r>
              <a:rPr lang="en-IN" sz="1600" b="1" dirty="0">
                <a:solidFill>
                  <a:srgbClr val="FF0000"/>
                </a:solidFill>
                <a:latin typeface="Aptos" panose="020B0004020202020204" pitchFamily="34" charset="0"/>
                <a:ea typeface="Ebrima" panose="02000000000000000000" pitchFamily="2" charset="0"/>
                <a:cs typeface="Ebrima" panose="02000000000000000000" pitchFamily="2" charset="0"/>
              </a:rPr>
              <a:t>Purposes: </a:t>
            </a:r>
            <a:r>
              <a:rPr lang="en-US" sz="1600" dirty="0">
                <a:solidFill>
                  <a:srgbClr val="FF0000"/>
                </a:solidFill>
                <a:latin typeface="Aptos" panose="020B0004020202020204" pitchFamily="34" charset="0"/>
                <a:ea typeface="Ebrima" panose="02000000000000000000" pitchFamily="2" charset="0"/>
                <a:cs typeface="Ebrima" panose="02000000000000000000" pitchFamily="2" charset="0"/>
              </a:rPr>
              <a:t>See how many customers in each age group leave the company and how much revenue those departures represent.</a:t>
            </a:r>
          </a:p>
        </p:txBody>
      </p:sp>
      <p:sp>
        <p:nvSpPr>
          <p:cNvPr id="2" name="Rectangle: Rounded Corners 1">
            <a:extLst>
              <a:ext uri="{FF2B5EF4-FFF2-40B4-BE49-F238E27FC236}">
                <a16:creationId xmlns:a16="http://schemas.microsoft.com/office/drawing/2014/main" id="{66116CDE-96A4-23FD-89A4-C63DF77FC3C4}"/>
              </a:ext>
            </a:extLst>
          </p:cNvPr>
          <p:cNvSpPr/>
          <p:nvPr/>
        </p:nvSpPr>
        <p:spPr>
          <a:xfrm>
            <a:off x="6421628" y="3079782"/>
            <a:ext cx="5186641" cy="3124441"/>
          </a:xfrm>
          <a:prstGeom prst="roundRect">
            <a:avLst/>
          </a:prstGeom>
          <a:solidFill>
            <a:srgbClr val="FFFFFF"/>
          </a:solidFill>
          <a:ln>
            <a:noFill/>
          </a:ln>
          <a:effectLst>
            <a:glow>
              <a:schemeClr val="accent1">
                <a:alpha val="40000"/>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8" name="TextBox 7">
            <a:extLst>
              <a:ext uri="{FF2B5EF4-FFF2-40B4-BE49-F238E27FC236}">
                <a16:creationId xmlns:a16="http://schemas.microsoft.com/office/drawing/2014/main" id="{ACBB0048-F97E-F0A2-5D19-FFBD5FFE8AB7}"/>
              </a:ext>
            </a:extLst>
          </p:cNvPr>
          <p:cNvSpPr txBox="1"/>
          <p:nvPr/>
        </p:nvSpPr>
        <p:spPr>
          <a:xfrm>
            <a:off x="612613" y="4725492"/>
            <a:ext cx="4906947" cy="1077218"/>
          </a:xfrm>
          <a:prstGeom prst="rect">
            <a:avLst/>
          </a:prstGeom>
          <a:noFill/>
        </p:spPr>
        <p:txBody>
          <a:bodyPr wrap="square" rtlCol="0">
            <a:spAutoFit/>
          </a:bodyPr>
          <a:lstStyle/>
          <a:p>
            <a:r>
              <a:rPr lang="en-IN" sz="1600" b="1" dirty="0">
                <a:solidFill>
                  <a:srgbClr val="00A84C"/>
                </a:solidFill>
                <a:latin typeface="Aptos" panose="020B0004020202020204" pitchFamily="34" charset="0"/>
              </a:rPr>
              <a:t>Insights: </a:t>
            </a:r>
            <a:r>
              <a:rPr lang="en-IN" sz="1600" dirty="0">
                <a:solidFill>
                  <a:srgbClr val="00A84C"/>
                </a:solidFill>
                <a:latin typeface="Aptos" panose="020B0004020202020204" pitchFamily="34" charset="0"/>
              </a:rPr>
              <a:t>Show</a:t>
            </a:r>
            <a:r>
              <a:rPr lang="en-IN" sz="1600" b="1" dirty="0">
                <a:solidFill>
                  <a:srgbClr val="00A84C"/>
                </a:solidFill>
                <a:latin typeface="Aptos" panose="020B0004020202020204" pitchFamily="34" charset="0"/>
              </a:rPr>
              <a:t> i</a:t>
            </a:r>
            <a:r>
              <a:rPr lang="en-IN" sz="1600" dirty="0">
                <a:solidFill>
                  <a:srgbClr val="00A84C"/>
                </a:solidFill>
                <a:latin typeface="Aptos" panose="020B0004020202020204" pitchFamily="34" charset="0"/>
              </a:rPr>
              <a:t>f an age group has high churn and high lost revenue, it’s the top priority for retention. When a group is large and spends a lot, it makes their churn financially painful.</a:t>
            </a:r>
            <a:endParaRPr lang="en-US" sz="1600" dirty="0">
              <a:solidFill>
                <a:srgbClr val="00A84C"/>
              </a:solidFill>
              <a:latin typeface="Aptos" panose="020B0004020202020204" pitchFamily="34" charset="0"/>
            </a:endParaRPr>
          </a:p>
        </p:txBody>
      </p:sp>
      <p:pic>
        <p:nvPicPr>
          <p:cNvPr id="9" name="Picture 8">
            <a:extLst>
              <a:ext uri="{FF2B5EF4-FFF2-40B4-BE49-F238E27FC236}">
                <a16:creationId xmlns:a16="http://schemas.microsoft.com/office/drawing/2014/main" id="{8729F3E6-90B5-8AD2-0D8E-529AD5C21002}"/>
              </a:ext>
              <a:ext uri="{C183D7F6-B498-43B3-948B-1728B52AA6E4}">
                <adec:decorative xmlns:adec="http://schemas.microsoft.com/office/drawing/2017/decorative" val="1"/>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30000"/>
                    </a14:imgEffect>
                  </a14:imgLayer>
                </a14:imgProps>
              </a:ext>
              <a:ext uri="{28A0092B-C50C-407E-A947-70E740481C1C}">
                <a14:useLocalDpi xmlns:a14="http://schemas.microsoft.com/office/drawing/2010/main" val="0"/>
              </a:ext>
            </a:extLst>
          </a:blip>
          <a:srcRect/>
          <a:stretch/>
        </p:blipFill>
        <p:spPr>
          <a:xfrm>
            <a:off x="6663449" y="3215978"/>
            <a:ext cx="4782208" cy="2863809"/>
          </a:xfrm>
          <a:prstGeom prst="rect">
            <a:avLst/>
          </a:prstGeom>
        </p:spPr>
      </p:pic>
      <p:pic>
        <p:nvPicPr>
          <p:cNvPr id="11" name="Picture 10">
            <a:extLst>
              <a:ext uri="{FF2B5EF4-FFF2-40B4-BE49-F238E27FC236}">
                <a16:creationId xmlns:a16="http://schemas.microsoft.com/office/drawing/2014/main" id="{05AB4582-4915-A075-0E08-210D06533C89}"/>
              </a:ext>
              <a:ext uri="{C183D7F6-B498-43B3-948B-1728B52AA6E4}">
                <adec:decorative xmlns:adec="http://schemas.microsoft.com/office/drawing/2017/decorative" val="1"/>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30000"/>
                    </a14:imgEffect>
                  </a14:imgLayer>
                </a14:imgProps>
              </a:ext>
              <a:ext uri="{28A0092B-C50C-407E-A947-70E740481C1C}">
                <a14:useLocalDpi xmlns:a14="http://schemas.microsoft.com/office/drawing/2010/main" val="0"/>
              </a:ext>
            </a:extLst>
          </a:blip>
          <a:srcRect/>
          <a:stretch/>
        </p:blipFill>
        <p:spPr>
          <a:xfrm>
            <a:off x="846306" y="1504653"/>
            <a:ext cx="4489867" cy="2635627"/>
          </a:xfrm>
          <a:prstGeom prst="rect">
            <a:avLst/>
          </a:prstGeom>
        </p:spPr>
      </p:pic>
    </p:spTree>
    <p:extLst>
      <p:ext uri="{BB962C8B-B14F-4D97-AF65-F5344CB8AC3E}">
        <p14:creationId xmlns:p14="http://schemas.microsoft.com/office/powerpoint/2010/main" val="2459732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FFF"/>
        </a:solidFill>
        <a:effectLst/>
      </p:bgPr>
    </p:bg>
    <p:spTree>
      <p:nvGrpSpPr>
        <p:cNvPr id="1" name="">
          <a:extLst>
            <a:ext uri="{FF2B5EF4-FFF2-40B4-BE49-F238E27FC236}">
              <a16:creationId xmlns:a16="http://schemas.microsoft.com/office/drawing/2014/main" id="{E340AF5D-92A0-8A51-2434-C79433ED40A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F36A91D-3C53-0AC7-7104-7952FAB52C08}"/>
              </a:ext>
              <a:ext uri="{C183D7F6-B498-43B3-948B-1728B52AA6E4}">
                <adec:decorative xmlns:adec="http://schemas.microsoft.com/office/drawing/2017/decorative" val="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11200"/>
                    </a14:imgEffect>
                    <a14:imgEffect>
                      <a14:brightnessContrast bright="70000" contrast="-70000"/>
                    </a14:imgEffect>
                  </a14:imgLayer>
                </a14:imgProps>
              </a:ext>
              <a:ext uri="{28A0092B-C50C-407E-A947-70E740481C1C}">
                <a14:useLocalDpi xmlns:a14="http://schemas.microsoft.com/office/drawing/2010/main" val="0"/>
              </a:ext>
            </a:extLst>
          </a:blip>
          <a:stretch>
            <a:fillRect/>
          </a:stretch>
        </p:blipFill>
        <p:spPr>
          <a:xfrm>
            <a:off x="6431535" y="967743"/>
            <a:ext cx="4986449" cy="3040053"/>
          </a:xfrm>
          <a:prstGeom prst="roundRect">
            <a:avLst/>
          </a:prstGeom>
        </p:spPr>
      </p:pic>
      <p:sp>
        <p:nvSpPr>
          <p:cNvPr id="12" name="Rectangle 11">
            <a:extLst>
              <a:ext uri="{FF2B5EF4-FFF2-40B4-BE49-F238E27FC236}">
                <a16:creationId xmlns:a16="http://schemas.microsoft.com/office/drawing/2014/main" id="{4944F18B-C1FD-6701-6059-1D0BE473F095}"/>
              </a:ext>
            </a:extLst>
          </p:cNvPr>
          <p:cNvSpPr/>
          <p:nvPr/>
        </p:nvSpPr>
        <p:spPr>
          <a:xfrm rot="5400000">
            <a:off x="-13575" y="4143387"/>
            <a:ext cx="755612" cy="739706"/>
          </a:xfrm>
          <a:prstGeom prst="rect">
            <a:avLst/>
          </a:prstGeom>
          <a:solidFill>
            <a:srgbClr val="4612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38BBC953-2BFB-BAA3-2203-EE23B9EA3B42}"/>
              </a:ext>
              <a:ext uri="{C183D7F6-B498-43B3-948B-1728B52AA6E4}">
                <adec:decorative xmlns:adec="http://schemas.microsoft.com/office/drawing/2017/decorative" val="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11200"/>
                    </a14:imgEffect>
                    <a14:imgEffect>
                      <a14:brightnessContrast bright="70000" contrast="-70000"/>
                    </a14:imgEffect>
                  </a14:imgLayer>
                </a14:imgProps>
              </a:ext>
              <a:ext uri="{28A0092B-C50C-407E-A947-70E740481C1C}">
                <a14:useLocalDpi xmlns:a14="http://schemas.microsoft.com/office/drawing/2010/main" val="0"/>
              </a:ext>
            </a:extLst>
          </a:blip>
          <a:stretch>
            <a:fillRect/>
          </a:stretch>
        </p:blipFill>
        <p:spPr>
          <a:xfrm>
            <a:off x="1147864" y="3696105"/>
            <a:ext cx="5097077" cy="2881171"/>
          </a:xfrm>
          <a:prstGeom prst="roundRect">
            <a:avLst/>
          </a:prstGeom>
        </p:spPr>
      </p:pic>
      <p:sp>
        <p:nvSpPr>
          <p:cNvPr id="15" name="Rectangle 14">
            <a:extLst>
              <a:ext uri="{FF2B5EF4-FFF2-40B4-BE49-F238E27FC236}">
                <a16:creationId xmlns:a16="http://schemas.microsoft.com/office/drawing/2014/main" id="{ED103F2C-BC7E-F919-AB15-5DF5025398C1}"/>
              </a:ext>
            </a:extLst>
          </p:cNvPr>
          <p:cNvSpPr/>
          <p:nvPr/>
        </p:nvSpPr>
        <p:spPr>
          <a:xfrm>
            <a:off x="9966994" y="545717"/>
            <a:ext cx="727771" cy="750555"/>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2AA82CBE-8272-93BF-B3F5-7875AAB839A3}"/>
              </a:ext>
            </a:extLst>
          </p:cNvPr>
          <p:cNvSpPr txBox="1"/>
          <p:nvPr/>
        </p:nvSpPr>
        <p:spPr>
          <a:xfrm>
            <a:off x="1035022" y="670722"/>
            <a:ext cx="4662394" cy="707886"/>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4000" b="1" u="sng" dirty="0">
                <a:solidFill>
                  <a:srgbClr val="903163"/>
                </a:solidFill>
                <a:latin typeface="+mj-lt"/>
              </a:rPr>
              <a:t>Business</a:t>
            </a:r>
            <a:r>
              <a:rPr lang="en-US" sz="4000" dirty="0">
                <a:solidFill>
                  <a:srgbClr val="903163"/>
                </a:solidFill>
                <a:latin typeface="+mj-lt"/>
              </a:rPr>
              <a:t> </a:t>
            </a:r>
            <a:r>
              <a:rPr lang="en-US" sz="4000" b="1" u="sng" dirty="0">
                <a:solidFill>
                  <a:schemeClr val="tx1"/>
                </a:solidFill>
                <a:latin typeface="+mj-lt"/>
              </a:rPr>
              <a:t>Problems</a:t>
            </a:r>
            <a:endParaRPr lang="en-US" sz="4000" b="1" u="sng" dirty="0">
              <a:solidFill>
                <a:srgbClr val="903163"/>
              </a:solidFill>
              <a:latin typeface="+mj-lt"/>
            </a:endParaRPr>
          </a:p>
        </p:txBody>
      </p:sp>
      <p:sp>
        <p:nvSpPr>
          <p:cNvPr id="13" name="Rectangle 12">
            <a:extLst>
              <a:ext uri="{FF2B5EF4-FFF2-40B4-BE49-F238E27FC236}">
                <a16:creationId xmlns:a16="http://schemas.microsoft.com/office/drawing/2014/main" id="{EC395158-A0A2-5587-31A4-3BDBD7C1A40A}"/>
              </a:ext>
            </a:extLst>
          </p:cNvPr>
          <p:cNvSpPr/>
          <p:nvPr/>
        </p:nvSpPr>
        <p:spPr>
          <a:xfrm>
            <a:off x="0" y="465587"/>
            <a:ext cx="576000" cy="90000"/>
          </a:xfrm>
          <a:prstGeom prst="rect">
            <a:avLst/>
          </a:prstGeom>
          <a:solidFill>
            <a:srgbClr val="4D14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FCC4760-959E-069A-388A-A6232705A158}"/>
              </a:ext>
            </a:extLst>
          </p:cNvPr>
          <p:cNvSpPr/>
          <p:nvPr/>
        </p:nvSpPr>
        <p:spPr>
          <a:xfrm>
            <a:off x="11616000" y="457198"/>
            <a:ext cx="576000" cy="97200"/>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9F78B1D-70DE-482C-E8D0-DCF44C801F26}"/>
              </a:ext>
            </a:extLst>
          </p:cNvPr>
          <p:cNvSpPr txBox="1"/>
          <p:nvPr/>
        </p:nvSpPr>
        <p:spPr>
          <a:xfrm>
            <a:off x="11322996" y="6460493"/>
            <a:ext cx="807485" cy="369332"/>
          </a:xfrm>
          <a:prstGeom prst="rect">
            <a:avLst/>
          </a:prstGeom>
          <a:noFill/>
        </p:spPr>
        <p:txBody>
          <a:bodyPr wrap="square" rtlCol="0">
            <a:spAutoFit/>
          </a:bodyPr>
          <a:lstStyle/>
          <a:p>
            <a:r>
              <a:rPr lang="en-IN" dirty="0">
                <a:solidFill>
                  <a:schemeClr val="bg1">
                    <a:lumMod val="65000"/>
                  </a:schemeClr>
                </a:solidFill>
                <a:latin typeface="Gabriola" panose="04040605051002020D02" pitchFamily="82" charset="0"/>
              </a:rPr>
              <a:t>Page- 14</a:t>
            </a:r>
            <a:endParaRPr lang="en-US" dirty="0">
              <a:solidFill>
                <a:schemeClr val="bg1">
                  <a:lumMod val="65000"/>
                </a:schemeClr>
              </a:solidFill>
              <a:latin typeface="Gabriola" panose="04040605051002020D02" pitchFamily="82" charset="0"/>
            </a:endParaRPr>
          </a:p>
        </p:txBody>
      </p:sp>
      <p:pic>
        <p:nvPicPr>
          <p:cNvPr id="29" name="Picture 28" descr="A light bulb with a brain inside&#10;&#10;AI-generated content may be incorrect.">
            <a:extLst>
              <a:ext uri="{FF2B5EF4-FFF2-40B4-BE49-F238E27FC236}">
                <a16:creationId xmlns:a16="http://schemas.microsoft.com/office/drawing/2014/main" id="{E4C3B1D7-5B77-CC38-C045-2E47F3CF7092}"/>
              </a:ext>
            </a:extLst>
          </p:cNvPr>
          <p:cNvPicPr>
            <a:picLocks noChangeAspect="1"/>
          </p:cNvPicPr>
          <p:nvPr/>
        </p:nvPicPr>
        <p:blipFill>
          <a:blip r:embed="rId5">
            <a:grayscl/>
            <a:alphaModFix amt="80000"/>
            <a:extLst>
              <a:ext uri="{28A0092B-C50C-407E-A947-70E740481C1C}">
                <a14:useLocalDpi xmlns:a14="http://schemas.microsoft.com/office/drawing/2010/main" val="0"/>
              </a:ext>
            </a:extLst>
          </a:blip>
          <a:stretch>
            <a:fillRect/>
          </a:stretch>
        </p:blipFill>
        <p:spPr>
          <a:xfrm>
            <a:off x="194933" y="505798"/>
            <a:ext cx="1028161" cy="940534"/>
          </a:xfrm>
          <a:prstGeom prst="rect">
            <a:avLst/>
          </a:prstGeom>
          <a:effectLst>
            <a:outerShdw blurRad="50800" dist="38100" algn="l" rotWithShape="0">
              <a:prstClr val="black">
                <a:alpha val="40000"/>
              </a:prstClr>
            </a:outerShdw>
          </a:effectLst>
        </p:spPr>
      </p:pic>
      <p:sp>
        <p:nvSpPr>
          <p:cNvPr id="5" name="Rectangle: Rounded Corners 4">
            <a:extLst>
              <a:ext uri="{FF2B5EF4-FFF2-40B4-BE49-F238E27FC236}">
                <a16:creationId xmlns:a16="http://schemas.microsoft.com/office/drawing/2014/main" id="{3B4D6D18-AF31-E4C6-3B6F-386ACA411624}"/>
              </a:ext>
            </a:extLst>
          </p:cNvPr>
          <p:cNvSpPr/>
          <p:nvPr/>
        </p:nvSpPr>
        <p:spPr>
          <a:xfrm>
            <a:off x="714665" y="3196983"/>
            <a:ext cx="5186641" cy="3124441"/>
          </a:xfrm>
          <a:prstGeom prst="roundRect">
            <a:avLst/>
          </a:prstGeom>
          <a:solidFill>
            <a:srgbClr val="FFFFFF"/>
          </a:solidFill>
          <a:ln>
            <a:noFill/>
          </a:ln>
          <a:effectLst>
            <a:glow>
              <a:schemeClr val="accent1">
                <a:alpha val="40000"/>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7" name="TextBox 36">
            <a:extLst>
              <a:ext uri="{FF2B5EF4-FFF2-40B4-BE49-F238E27FC236}">
                <a16:creationId xmlns:a16="http://schemas.microsoft.com/office/drawing/2014/main" id="{02AA5A58-5242-4FCF-AB94-B8E05C2FD93F}"/>
              </a:ext>
            </a:extLst>
          </p:cNvPr>
          <p:cNvSpPr txBox="1"/>
          <p:nvPr/>
        </p:nvSpPr>
        <p:spPr>
          <a:xfrm>
            <a:off x="1153405" y="2204461"/>
            <a:ext cx="4050894" cy="830997"/>
          </a:xfrm>
          <a:prstGeom prst="rect">
            <a:avLst/>
          </a:prstGeom>
          <a:noFill/>
        </p:spPr>
        <p:txBody>
          <a:bodyPr wrap="square" rtlCol="0">
            <a:spAutoFit/>
          </a:bodyPr>
          <a:lstStyle/>
          <a:p>
            <a:r>
              <a:rPr lang="en-IN" sz="1600" b="1" dirty="0">
                <a:solidFill>
                  <a:srgbClr val="FF0000"/>
                </a:solidFill>
                <a:latin typeface="Aptos" panose="020B0004020202020204" pitchFamily="34" charset="0"/>
                <a:ea typeface="Ebrima" panose="02000000000000000000" pitchFamily="2" charset="0"/>
                <a:cs typeface="Ebrima" panose="02000000000000000000" pitchFamily="2" charset="0"/>
              </a:rPr>
              <a:t>Purposes:</a:t>
            </a:r>
            <a:r>
              <a:rPr lang="en-IN" sz="1600" dirty="0">
                <a:solidFill>
                  <a:srgbClr val="FF0000"/>
                </a:solidFill>
                <a:latin typeface="Aptos" panose="020B0004020202020204" pitchFamily="34" charset="0"/>
                <a:ea typeface="Ebrima" panose="02000000000000000000" pitchFamily="2" charset="0"/>
                <a:cs typeface="Ebrima" panose="02000000000000000000" pitchFamily="2" charset="0"/>
              </a:rPr>
              <a:t>.</a:t>
            </a:r>
            <a:r>
              <a:rPr lang="en-US" sz="1600" dirty="0">
                <a:solidFill>
                  <a:srgbClr val="FF0000"/>
                </a:solidFill>
                <a:latin typeface="Aptos" panose="020B0004020202020204" pitchFamily="34" charset="0"/>
              </a:rPr>
              <a:t> To compare the average monthly charge of customers who left vs customers who stayed.</a:t>
            </a:r>
            <a:endParaRPr lang="en-US" sz="1600" dirty="0">
              <a:solidFill>
                <a:srgbClr val="FF0000"/>
              </a:solidFill>
              <a:latin typeface="Aptos" panose="020B0004020202020204" pitchFamily="34" charset="0"/>
              <a:ea typeface="Ebrima" panose="02000000000000000000" pitchFamily="2" charset="0"/>
              <a:cs typeface="Ebrima" panose="02000000000000000000" pitchFamily="2" charset="0"/>
            </a:endParaRPr>
          </a:p>
        </p:txBody>
      </p:sp>
      <p:sp>
        <p:nvSpPr>
          <p:cNvPr id="2" name="Rectangle: Rounded Corners 1">
            <a:extLst>
              <a:ext uri="{FF2B5EF4-FFF2-40B4-BE49-F238E27FC236}">
                <a16:creationId xmlns:a16="http://schemas.microsoft.com/office/drawing/2014/main" id="{F33BDA7C-EC37-432A-914C-F7AB9CD577C4}"/>
              </a:ext>
            </a:extLst>
          </p:cNvPr>
          <p:cNvSpPr/>
          <p:nvPr/>
        </p:nvSpPr>
        <p:spPr>
          <a:xfrm>
            <a:off x="6741395" y="1296272"/>
            <a:ext cx="5186641" cy="3124441"/>
          </a:xfrm>
          <a:prstGeom prst="roundRect">
            <a:avLst/>
          </a:prstGeom>
          <a:solidFill>
            <a:srgbClr val="FFFFFF"/>
          </a:solidFill>
          <a:ln>
            <a:noFill/>
          </a:ln>
          <a:effectLst>
            <a:glow>
              <a:schemeClr val="accent1">
                <a:alpha val="40000"/>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8" name="TextBox 7">
            <a:extLst>
              <a:ext uri="{FF2B5EF4-FFF2-40B4-BE49-F238E27FC236}">
                <a16:creationId xmlns:a16="http://schemas.microsoft.com/office/drawing/2014/main" id="{A31451EB-2A72-C064-C4E7-496F7B44FF46}"/>
              </a:ext>
            </a:extLst>
          </p:cNvPr>
          <p:cNvSpPr txBox="1"/>
          <p:nvPr/>
        </p:nvSpPr>
        <p:spPr>
          <a:xfrm>
            <a:off x="6765692" y="4737370"/>
            <a:ext cx="4877019" cy="830997"/>
          </a:xfrm>
          <a:prstGeom prst="rect">
            <a:avLst/>
          </a:prstGeom>
          <a:noFill/>
        </p:spPr>
        <p:txBody>
          <a:bodyPr wrap="square" rtlCol="0">
            <a:spAutoFit/>
          </a:bodyPr>
          <a:lstStyle/>
          <a:p>
            <a:r>
              <a:rPr lang="en-IN" sz="1600" b="1" dirty="0">
                <a:solidFill>
                  <a:srgbClr val="00A84C"/>
                </a:solidFill>
                <a:latin typeface="Aptos" panose="020B0004020202020204" pitchFamily="34" charset="0"/>
              </a:rPr>
              <a:t>Insights: </a:t>
            </a:r>
            <a:r>
              <a:rPr lang="en-IN" sz="1600" dirty="0">
                <a:solidFill>
                  <a:srgbClr val="00A84C"/>
                </a:solidFill>
                <a:latin typeface="Aptos" panose="020B0004020202020204" pitchFamily="34" charset="0"/>
              </a:rPr>
              <a:t>Identify customers who left were paying significantly more on average than customers who stayed. </a:t>
            </a:r>
            <a:endParaRPr lang="en-US" sz="1600" dirty="0">
              <a:solidFill>
                <a:srgbClr val="00A84C"/>
              </a:solidFill>
              <a:latin typeface="Aptos" panose="020B0004020202020204" pitchFamily="34" charset="0"/>
            </a:endParaRPr>
          </a:p>
        </p:txBody>
      </p:sp>
      <p:pic>
        <p:nvPicPr>
          <p:cNvPr id="9" name="Picture 8">
            <a:extLst>
              <a:ext uri="{FF2B5EF4-FFF2-40B4-BE49-F238E27FC236}">
                <a16:creationId xmlns:a16="http://schemas.microsoft.com/office/drawing/2014/main" id="{58674CD9-F4FF-CA80-E25B-A4A165E5BA8B}"/>
              </a:ext>
              <a:ext uri="{C183D7F6-B498-43B3-948B-1728B52AA6E4}">
                <adec:decorative xmlns:adec="http://schemas.microsoft.com/office/drawing/2017/decorative" val="1"/>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30000"/>
                    </a14:imgEffect>
                  </a14:imgLayer>
                </a14:imgProps>
              </a:ext>
              <a:ext uri="{28A0092B-C50C-407E-A947-70E740481C1C}">
                <a14:useLocalDpi xmlns:a14="http://schemas.microsoft.com/office/drawing/2010/main" val="0"/>
              </a:ext>
            </a:extLst>
          </a:blip>
          <a:srcRect/>
          <a:stretch/>
        </p:blipFill>
        <p:spPr>
          <a:xfrm>
            <a:off x="1063400" y="3830144"/>
            <a:ext cx="4492011" cy="1824792"/>
          </a:xfrm>
          <a:prstGeom prst="rect">
            <a:avLst/>
          </a:prstGeom>
        </p:spPr>
      </p:pic>
      <p:pic>
        <p:nvPicPr>
          <p:cNvPr id="11" name="Picture 10">
            <a:extLst>
              <a:ext uri="{FF2B5EF4-FFF2-40B4-BE49-F238E27FC236}">
                <a16:creationId xmlns:a16="http://schemas.microsoft.com/office/drawing/2014/main" id="{93530825-34FA-2277-DE34-5EB59B6AA6FC}"/>
              </a:ext>
              <a:ext uri="{C183D7F6-B498-43B3-948B-1728B52AA6E4}">
                <adec:decorative xmlns:adec="http://schemas.microsoft.com/office/drawing/2017/decorative" val="1"/>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30000"/>
                    </a14:imgEffect>
                  </a14:imgLayer>
                </a14:imgProps>
              </a:ext>
              <a:ext uri="{28A0092B-C50C-407E-A947-70E740481C1C}">
                <a14:useLocalDpi xmlns:a14="http://schemas.microsoft.com/office/drawing/2010/main" val="0"/>
              </a:ext>
            </a:extLst>
          </a:blip>
          <a:srcRect/>
          <a:stretch/>
        </p:blipFill>
        <p:spPr>
          <a:xfrm>
            <a:off x="7908581" y="2330924"/>
            <a:ext cx="3103122" cy="1098075"/>
          </a:xfrm>
          <a:prstGeom prst="rect">
            <a:avLst/>
          </a:prstGeom>
        </p:spPr>
      </p:pic>
      <p:sp>
        <p:nvSpPr>
          <p:cNvPr id="18" name="TextBox 17">
            <a:extLst>
              <a:ext uri="{FF2B5EF4-FFF2-40B4-BE49-F238E27FC236}">
                <a16:creationId xmlns:a16="http://schemas.microsoft.com/office/drawing/2014/main" id="{8A063C73-5BB8-C0A0-AEA0-9A2999C26E5A}"/>
              </a:ext>
            </a:extLst>
          </p:cNvPr>
          <p:cNvSpPr txBox="1"/>
          <p:nvPr/>
        </p:nvSpPr>
        <p:spPr>
          <a:xfrm>
            <a:off x="921415" y="1337103"/>
            <a:ext cx="4994693" cy="707886"/>
          </a:xfrm>
          <a:prstGeom prst="rect">
            <a:avLst/>
          </a:prstGeom>
          <a:noFill/>
        </p:spPr>
        <p:txBody>
          <a:bodyPr wrap="square" rtlCol="0">
            <a:spAutoFit/>
          </a:bodyPr>
          <a:lstStyle/>
          <a:p>
            <a:pPr marL="285750" indent="-285750">
              <a:buFont typeface="Wingdings" panose="05000000000000000000" pitchFamily="2" charset="2"/>
              <a:buChar char="q"/>
            </a:pPr>
            <a:r>
              <a:rPr lang="en-IN" sz="2000" dirty="0">
                <a:solidFill>
                  <a:schemeClr val="accent6">
                    <a:lumMod val="60000"/>
                    <a:lumOff val="40000"/>
                  </a:schemeClr>
                </a:solidFill>
              </a:rPr>
              <a:t>Average monthly charges for churned and retained customers </a:t>
            </a:r>
            <a:endParaRPr lang="en-US" sz="2000" dirty="0">
              <a:solidFill>
                <a:schemeClr val="accent6">
                  <a:lumMod val="60000"/>
                  <a:lumOff val="40000"/>
                </a:schemeClr>
              </a:solidFill>
            </a:endParaRPr>
          </a:p>
        </p:txBody>
      </p:sp>
    </p:spTree>
    <p:extLst>
      <p:ext uri="{BB962C8B-B14F-4D97-AF65-F5344CB8AC3E}">
        <p14:creationId xmlns:p14="http://schemas.microsoft.com/office/powerpoint/2010/main" val="1943271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FFF"/>
        </a:solidFill>
        <a:effectLst/>
      </p:bgPr>
    </p:bg>
    <p:spTree>
      <p:nvGrpSpPr>
        <p:cNvPr id="1" name="">
          <a:extLst>
            <a:ext uri="{FF2B5EF4-FFF2-40B4-BE49-F238E27FC236}">
              <a16:creationId xmlns:a16="http://schemas.microsoft.com/office/drawing/2014/main" id="{5DEC0175-9328-CA9D-3962-A3C473B7AD4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59D3DC1-D625-6F60-258E-2120C5494B40}"/>
              </a:ext>
              <a:ext uri="{C183D7F6-B498-43B3-948B-1728B52AA6E4}">
                <adec:decorative xmlns:adec="http://schemas.microsoft.com/office/drawing/2017/decorative" val="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11200"/>
                    </a14:imgEffect>
                    <a14:imgEffect>
                      <a14:brightnessContrast bright="70000" contrast="-70000"/>
                    </a14:imgEffect>
                  </a14:imgLayer>
                </a14:imgProps>
              </a:ext>
              <a:ext uri="{28A0092B-C50C-407E-A947-70E740481C1C}">
                <a14:useLocalDpi xmlns:a14="http://schemas.microsoft.com/office/drawing/2010/main" val="0"/>
              </a:ext>
            </a:extLst>
          </a:blip>
          <a:stretch>
            <a:fillRect/>
          </a:stretch>
        </p:blipFill>
        <p:spPr>
          <a:xfrm>
            <a:off x="6089101" y="3494691"/>
            <a:ext cx="4981576" cy="3038069"/>
          </a:xfrm>
          <a:prstGeom prst="roundRect">
            <a:avLst/>
          </a:prstGeom>
        </p:spPr>
      </p:pic>
      <p:sp>
        <p:nvSpPr>
          <p:cNvPr id="12" name="Rectangle 11">
            <a:extLst>
              <a:ext uri="{FF2B5EF4-FFF2-40B4-BE49-F238E27FC236}">
                <a16:creationId xmlns:a16="http://schemas.microsoft.com/office/drawing/2014/main" id="{97EC7D5A-EF41-E980-823E-0FDEFAB4B0FD}"/>
              </a:ext>
            </a:extLst>
          </p:cNvPr>
          <p:cNvSpPr/>
          <p:nvPr/>
        </p:nvSpPr>
        <p:spPr>
          <a:xfrm rot="5400000">
            <a:off x="11454069" y="3957844"/>
            <a:ext cx="755612" cy="739706"/>
          </a:xfrm>
          <a:prstGeom prst="rect">
            <a:avLst/>
          </a:prstGeom>
          <a:solidFill>
            <a:srgbClr val="4612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91D127D4-825C-DA2A-295B-DC8F1728BFE3}"/>
              </a:ext>
              <a:ext uri="{C183D7F6-B498-43B3-948B-1728B52AA6E4}">
                <adec:decorative xmlns:adec="http://schemas.microsoft.com/office/drawing/2017/decorative" val="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11200"/>
                    </a14:imgEffect>
                    <a14:imgEffect>
                      <a14:brightnessContrast bright="70000" contrast="-70000"/>
                    </a14:imgEffect>
                  </a14:imgLayer>
                </a14:imgProps>
              </a:ext>
              <a:ext uri="{28A0092B-C50C-407E-A947-70E740481C1C}">
                <a14:useLocalDpi xmlns:a14="http://schemas.microsoft.com/office/drawing/2010/main" val="0"/>
              </a:ext>
            </a:extLst>
          </a:blip>
          <a:stretch>
            <a:fillRect/>
          </a:stretch>
        </p:blipFill>
        <p:spPr>
          <a:xfrm>
            <a:off x="278299" y="1031027"/>
            <a:ext cx="5057874" cy="3031430"/>
          </a:xfrm>
          <a:prstGeom prst="roundRect">
            <a:avLst/>
          </a:prstGeom>
        </p:spPr>
      </p:pic>
      <p:sp>
        <p:nvSpPr>
          <p:cNvPr id="15" name="Rectangle 14">
            <a:extLst>
              <a:ext uri="{FF2B5EF4-FFF2-40B4-BE49-F238E27FC236}">
                <a16:creationId xmlns:a16="http://schemas.microsoft.com/office/drawing/2014/main" id="{C8F0EA9F-7D6F-D77A-2D1E-F8E409D82E8F}"/>
              </a:ext>
            </a:extLst>
          </p:cNvPr>
          <p:cNvSpPr/>
          <p:nvPr/>
        </p:nvSpPr>
        <p:spPr>
          <a:xfrm>
            <a:off x="0" y="2044989"/>
            <a:ext cx="727771" cy="750555"/>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04787A64-0F32-1EEE-C5B5-28824F336814}"/>
              </a:ext>
            </a:extLst>
          </p:cNvPr>
          <p:cNvSpPr txBox="1"/>
          <p:nvPr/>
        </p:nvSpPr>
        <p:spPr>
          <a:xfrm>
            <a:off x="6868051" y="582747"/>
            <a:ext cx="4662394" cy="707886"/>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4000" b="1" u="sng" dirty="0">
                <a:solidFill>
                  <a:srgbClr val="903163"/>
                </a:solidFill>
                <a:latin typeface="+mj-lt"/>
              </a:rPr>
              <a:t>Business</a:t>
            </a:r>
            <a:r>
              <a:rPr lang="en-US" sz="4000" dirty="0">
                <a:solidFill>
                  <a:srgbClr val="903163"/>
                </a:solidFill>
                <a:latin typeface="+mj-lt"/>
              </a:rPr>
              <a:t> </a:t>
            </a:r>
            <a:r>
              <a:rPr lang="en-US" sz="4000" b="1" u="sng" dirty="0">
                <a:solidFill>
                  <a:schemeClr val="tx1"/>
                </a:solidFill>
                <a:latin typeface="+mj-lt"/>
              </a:rPr>
              <a:t>Problems</a:t>
            </a:r>
            <a:endParaRPr lang="en-US" sz="4000" b="1" u="sng" dirty="0">
              <a:solidFill>
                <a:srgbClr val="903163"/>
              </a:solidFill>
              <a:latin typeface="+mj-lt"/>
            </a:endParaRPr>
          </a:p>
        </p:txBody>
      </p:sp>
      <p:sp>
        <p:nvSpPr>
          <p:cNvPr id="13" name="Rectangle 12">
            <a:extLst>
              <a:ext uri="{FF2B5EF4-FFF2-40B4-BE49-F238E27FC236}">
                <a16:creationId xmlns:a16="http://schemas.microsoft.com/office/drawing/2014/main" id="{AADC524D-1B0A-AEC2-2555-E44201427EEC}"/>
              </a:ext>
            </a:extLst>
          </p:cNvPr>
          <p:cNvSpPr/>
          <p:nvPr/>
        </p:nvSpPr>
        <p:spPr>
          <a:xfrm>
            <a:off x="0" y="465587"/>
            <a:ext cx="576000" cy="90000"/>
          </a:xfrm>
          <a:prstGeom prst="rect">
            <a:avLst/>
          </a:prstGeom>
          <a:solidFill>
            <a:srgbClr val="4D14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95BCC02-59F0-77FC-0379-0D749A21E706}"/>
              </a:ext>
            </a:extLst>
          </p:cNvPr>
          <p:cNvSpPr/>
          <p:nvPr/>
        </p:nvSpPr>
        <p:spPr>
          <a:xfrm>
            <a:off x="11616000" y="457198"/>
            <a:ext cx="576000" cy="97200"/>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AF48BB4-175C-6F12-9CC3-D2B3C0321982}"/>
              </a:ext>
            </a:extLst>
          </p:cNvPr>
          <p:cNvSpPr txBox="1"/>
          <p:nvPr/>
        </p:nvSpPr>
        <p:spPr>
          <a:xfrm>
            <a:off x="11322996" y="6460493"/>
            <a:ext cx="799096" cy="369332"/>
          </a:xfrm>
          <a:prstGeom prst="rect">
            <a:avLst/>
          </a:prstGeom>
          <a:noFill/>
        </p:spPr>
        <p:txBody>
          <a:bodyPr wrap="square" rtlCol="0">
            <a:spAutoFit/>
          </a:bodyPr>
          <a:lstStyle/>
          <a:p>
            <a:r>
              <a:rPr lang="en-IN" dirty="0">
                <a:solidFill>
                  <a:schemeClr val="bg1">
                    <a:lumMod val="65000"/>
                  </a:schemeClr>
                </a:solidFill>
                <a:latin typeface="Gabriola" panose="04040605051002020D02" pitchFamily="82" charset="0"/>
              </a:rPr>
              <a:t>Page- 15</a:t>
            </a:r>
            <a:endParaRPr lang="en-US" dirty="0">
              <a:solidFill>
                <a:schemeClr val="bg1">
                  <a:lumMod val="65000"/>
                </a:schemeClr>
              </a:solidFill>
              <a:latin typeface="Gabriola" panose="04040605051002020D02" pitchFamily="82" charset="0"/>
            </a:endParaRPr>
          </a:p>
        </p:txBody>
      </p:sp>
      <p:pic>
        <p:nvPicPr>
          <p:cNvPr id="29" name="Picture 28" descr="A light bulb with a brain inside&#10;&#10;AI-generated content may be incorrect.">
            <a:extLst>
              <a:ext uri="{FF2B5EF4-FFF2-40B4-BE49-F238E27FC236}">
                <a16:creationId xmlns:a16="http://schemas.microsoft.com/office/drawing/2014/main" id="{700AF4FC-B0D0-B5A4-85C9-AED0CC84EC1B}"/>
              </a:ext>
            </a:extLst>
          </p:cNvPr>
          <p:cNvPicPr>
            <a:picLocks noChangeAspect="1"/>
          </p:cNvPicPr>
          <p:nvPr/>
        </p:nvPicPr>
        <p:blipFill>
          <a:blip r:embed="rId5">
            <a:grayscl/>
            <a:alphaModFix amt="80000"/>
            <a:extLst>
              <a:ext uri="{28A0092B-C50C-407E-A947-70E740481C1C}">
                <a14:useLocalDpi xmlns:a14="http://schemas.microsoft.com/office/drawing/2010/main" val="0"/>
              </a:ext>
            </a:extLst>
          </a:blip>
          <a:stretch>
            <a:fillRect/>
          </a:stretch>
        </p:blipFill>
        <p:spPr>
          <a:xfrm>
            <a:off x="6021670" y="486295"/>
            <a:ext cx="1028161" cy="940534"/>
          </a:xfrm>
          <a:prstGeom prst="rect">
            <a:avLst/>
          </a:prstGeom>
          <a:effectLst>
            <a:outerShdw blurRad="50800" dist="38100" algn="l" rotWithShape="0">
              <a:prstClr val="black">
                <a:alpha val="40000"/>
              </a:prstClr>
            </a:outerShdw>
          </a:effectLst>
        </p:spPr>
      </p:pic>
      <p:sp>
        <p:nvSpPr>
          <p:cNvPr id="5" name="Rectangle: Rounded Corners 4">
            <a:extLst>
              <a:ext uri="{FF2B5EF4-FFF2-40B4-BE49-F238E27FC236}">
                <a16:creationId xmlns:a16="http://schemas.microsoft.com/office/drawing/2014/main" id="{7005BB3D-621A-4909-0109-AAAE917AA713}"/>
              </a:ext>
            </a:extLst>
          </p:cNvPr>
          <p:cNvSpPr/>
          <p:nvPr/>
        </p:nvSpPr>
        <p:spPr>
          <a:xfrm>
            <a:off x="576120" y="1290412"/>
            <a:ext cx="5186641" cy="3124441"/>
          </a:xfrm>
          <a:prstGeom prst="roundRect">
            <a:avLst/>
          </a:prstGeom>
          <a:solidFill>
            <a:srgbClr val="FFFFFF"/>
          </a:solidFill>
          <a:ln>
            <a:noFill/>
          </a:ln>
          <a:effectLst>
            <a:glow>
              <a:schemeClr val="accent1">
                <a:alpha val="40000"/>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6" name="TextBox 35">
            <a:extLst>
              <a:ext uri="{FF2B5EF4-FFF2-40B4-BE49-F238E27FC236}">
                <a16:creationId xmlns:a16="http://schemas.microsoft.com/office/drawing/2014/main" id="{E54E7A8B-1382-9A50-5AC9-50B581DF3876}"/>
              </a:ext>
            </a:extLst>
          </p:cNvPr>
          <p:cNvSpPr txBox="1"/>
          <p:nvPr/>
        </p:nvSpPr>
        <p:spPr>
          <a:xfrm>
            <a:off x="6758033" y="1276720"/>
            <a:ext cx="4662394" cy="707886"/>
          </a:xfrm>
          <a:prstGeom prst="rect">
            <a:avLst/>
          </a:prstGeom>
          <a:noFill/>
        </p:spPr>
        <p:txBody>
          <a:bodyPr wrap="square" rtlCol="0">
            <a:spAutoFit/>
          </a:bodyPr>
          <a:lstStyle/>
          <a:p>
            <a:pPr marL="285750" indent="-285750">
              <a:buFont typeface="Wingdings" panose="05000000000000000000" pitchFamily="2" charset="2"/>
              <a:buChar char="q"/>
            </a:pPr>
            <a:r>
              <a:rPr lang="en-US" sz="2000" dirty="0">
                <a:solidFill>
                  <a:schemeClr val="accent6">
                    <a:lumMod val="60000"/>
                    <a:lumOff val="40000"/>
                  </a:schemeClr>
                </a:solidFill>
              </a:rPr>
              <a:t>Total churn and churn rate by Tenure category</a:t>
            </a:r>
          </a:p>
        </p:txBody>
      </p:sp>
      <p:sp>
        <p:nvSpPr>
          <p:cNvPr id="37" name="TextBox 36">
            <a:extLst>
              <a:ext uri="{FF2B5EF4-FFF2-40B4-BE49-F238E27FC236}">
                <a16:creationId xmlns:a16="http://schemas.microsoft.com/office/drawing/2014/main" id="{3DAAAC71-3BDA-A65A-D7C4-CE6E872E2083}"/>
              </a:ext>
            </a:extLst>
          </p:cNvPr>
          <p:cNvSpPr txBox="1"/>
          <p:nvPr/>
        </p:nvSpPr>
        <p:spPr>
          <a:xfrm>
            <a:off x="6758203" y="2050461"/>
            <a:ext cx="4703819" cy="1077218"/>
          </a:xfrm>
          <a:prstGeom prst="rect">
            <a:avLst/>
          </a:prstGeom>
          <a:noFill/>
        </p:spPr>
        <p:txBody>
          <a:bodyPr wrap="square" rtlCol="0">
            <a:spAutoFit/>
          </a:bodyPr>
          <a:lstStyle/>
          <a:p>
            <a:r>
              <a:rPr lang="en-IN" sz="1600" b="1" dirty="0">
                <a:solidFill>
                  <a:srgbClr val="FF0000"/>
                </a:solidFill>
                <a:latin typeface="Aptos" panose="020B0004020202020204" pitchFamily="34" charset="0"/>
                <a:ea typeface="Ebrima" panose="02000000000000000000" pitchFamily="2" charset="0"/>
                <a:cs typeface="Ebrima" panose="02000000000000000000" pitchFamily="2" charset="0"/>
              </a:rPr>
              <a:t>Purposes: </a:t>
            </a:r>
            <a:r>
              <a:rPr lang="en-US" sz="1600" dirty="0">
                <a:solidFill>
                  <a:srgbClr val="FF0000"/>
                </a:solidFill>
                <a:latin typeface="Aptos" panose="020B0004020202020204" pitchFamily="34" charset="0"/>
                <a:ea typeface="Ebrima" panose="02000000000000000000" pitchFamily="2" charset="0"/>
                <a:cs typeface="Ebrima" panose="02000000000000000000" pitchFamily="2" charset="0"/>
              </a:rPr>
              <a:t>To group customers by how long they have been with the company (Tenure) and find the churn rate for each group. This shows when we are most likely to lose a customer.</a:t>
            </a:r>
          </a:p>
        </p:txBody>
      </p:sp>
      <p:sp>
        <p:nvSpPr>
          <p:cNvPr id="2" name="Rectangle: Rounded Corners 1">
            <a:extLst>
              <a:ext uri="{FF2B5EF4-FFF2-40B4-BE49-F238E27FC236}">
                <a16:creationId xmlns:a16="http://schemas.microsoft.com/office/drawing/2014/main" id="{25777115-38C3-287B-F74C-350120E49FA5}"/>
              </a:ext>
            </a:extLst>
          </p:cNvPr>
          <p:cNvSpPr/>
          <p:nvPr/>
        </p:nvSpPr>
        <p:spPr>
          <a:xfrm>
            <a:off x="6421628" y="3079782"/>
            <a:ext cx="5186641" cy="3124441"/>
          </a:xfrm>
          <a:prstGeom prst="roundRect">
            <a:avLst/>
          </a:prstGeom>
          <a:solidFill>
            <a:srgbClr val="FFFFFF"/>
          </a:solidFill>
          <a:ln>
            <a:noFill/>
          </a:ln>
          <a:effectLst>
            <a:glow>
              <a:schemeClr val="accent1">
                <a:alpha val="40000"/>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8" name="TextBox 7">
            <a:extLst>
              <a:ext uri="{FF2B5EF4-FFF2-40B4-BE49-F238E27FC236}">
                <a16:creationId xmlns:a16="http://schemas.microsoft.com/office/drawing/2014/main" id="{C3CF84BA-D625-2ABF-0550-6F743A107CAD}"/>
              </a:ext>
            </a:extLst>
          </p:cNvPr>
          <p:cNvSpPr txBox="1"/>
          <p:nvPr/>
        </p:nvSpPr>
        <p:spPr>
          <a:xfrm>
            <a:off x="664234" y="4725492"/>
            <a:ext cx="4855326" cy="1077218"/>
          </a:xfrm>
          <a:prstGeom prst="rect">
            <a:avLst/>
          </a:prstGeom>
          <a:noFill/>
        </p:spPr>
        <p:txBody>
          <a:bodyPr wrap="square" rtlCol="0">
            <a:spAutoFit/>
          </a:bodyPr>
          <a:lstStyle/>
          <a:p>
            <a:r>
              <a:rPr lang="en-IN" sz="1600" b="1" dirty="0">
                <a:solidFill>
                  <a:srgbClr val="00A84C"/>
                </a:solidFill>
                <a:latin typeface="Aptos" panose="020B0004020202020204" pitchFamily="34" charset="0"/>
              </a:rPr>
              <a:t>Insights: </a:t>
            </a:r>
            <a:r>
              <a:rPr lang="en-IN" sz="1600" dirty="0">
                <a:solidFill>
                  <a:srgbClr val="00A84C"/>
                </a:solidFill>
                <a:latin typeface="Aptos" panose="020B0004020202020204" pitchFamily="34" charset="0"/>
              </a:rPr>
              <a:t>The highest churn is in the short term(0-12 Months). We have a major problem in keeping new customers. So we must design and implement a retention program specially for short term customers. </a:t>
            </a:r>
            <a:endParaRPr lang="en-US" sz="1600" dirty="0">
              <a:solidFill>
                <a:srgbClr val="00A84C"/>
              </a:solidFill>
              <a:latin typeface="Aptos" panose="020B0004020202020204" pitchFamily="34" charset="0"/>
            </a:endParaRPr>
          </a:p>
        </p:txBody>
      </p:sp>
      <p:pic>
        <p:nvPicPr>
          <p:cNvPr id="9" name="Picture 8">
            <a:extLst>
              <a:ext uri="{FF2B5EF4-FFF2-40B4-BE49-F238E27FC236}">
                <a16:creationId xmlns:a16="http://schemas.microsoft.com/office/drawing/2014/main" id="{5AAE29ED-FA69-9715-5A86-E9DE296672C5}"/>
              </a:ext>
              <a:ext uri="{C183D7F6-B498-43B3-948B-1728B52AA6E4}">
                <adec:decorative xmlns:adec="http://schemas.microsoft.com/office/drawing/2017/decorative" val="1"/>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30000"/>
                    </a14:imgEffect>
                  </a14:imgLayer>
                </a14:imgProps>
              </a:ext>
              <a:ext uri="{28A0092B-C50C-407E-A947-70E740481C1C}">
                <a14:useLocalDpi xmlns:a14="http://schemas.microsoft.com/office/drawing/2010/main" val="0"/>
              </a:ext>
            </a:extLst>
          </a:blip>
          <a:srcRect/>
          <a:stretch/>
        </p:blipFill>
        <p:spPr>
          <a:xfrm>
            <a:off x="6663449" y="3215362"/>
            <a:ext cx="4782208" cy="2903335"/>
          </a:xfrm>
          <a:prstGeom prst="rect">
            <a:avLst/>
          </a:prstGeom>
        </p:spPr>
      </p:pic>
      <p:pic>
        <p:nvPicPr>
          <p:cNvPr id="11" name="Picture 10">
            <a:extLst>
              <a:ext uri="{FF2B5EF4-FFF2-40B4-BE49-F238E27FC236}">
                <a16:creationId xmlns:a16="http://schemas.microsoft.com/office/drawing/2014/main" id="{0E85AB8F-EC07-6E22-4571-1BCFD21E24E3}"/>
              </a:ext>
              <a:ext uri="{C183D7F6-B498-43B3-948B-1728B52AA6E4}">
                <adec:decorative xmlns:adec="http://schemas.microsoft.com/office/drawing/2017/decorative" val="1"/>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30000"/>
                    </a14:imgEffect>
                  </a14:imgLayer>
                </a14:imgProps>
              </a:ext>
              <a:ext uri="{28A0092B-C50C-407E-A947-70E740481C1C}">
                <a14:useLocalDpi xmlns:a14="http://schemas.microsoft.com/office/drawing/2010/main" val="0"/>
              </a:ext>
            </a:extLst>
          </a:blip>
          <a:srcRect/>
          <a:stretch/>
        </p:blipFill>
        <p:spPr>
          <a:xfrm>
            <a:off x="771573" y="1780162"/>
            <a:ext cx="4673254" cy="2169729"/>
          </a:xfrm>
          <a:prstGeom prst="rect">
            <a:avLst/>
          </a:prstGeom>
        </p:spPr>
      </p:pic>
    </p:spTree>
    <p:extLst>
      <p:ext uri="{BB962C8B-B14F-4D97-AF65-F5344CB8AC3E}">
        <p14:creationId xmlns:p14="http://schemas.microsoft.com/office/powerpoint/2010/main" val="4126243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FFF"/>
        </a:solidFill>
        <a:effectLst/>
      </p:bgPr>
    </p:bg>
    <p:spTree>
      <p:nvGrpSpPr>
        <p:cNvPr id="1" name="">
          <a:extLst>
            <a:ext uri="{FF2B5EF4-FFF2-40B4-BE49-F238E27FC236}">
              <a16:creationId xmlns:a16="http://schemas.microsoft.com/office/drawing/2014/main" id="{2C93FD89-D994-5F8F-94EA-F533C253452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BEBA8B0-3337-535E-0B4D-64B50867BC6C}"/>
              </a:ext>
              <a:ext uri="{C183D7F6-B498-43B3-948B-1728B52AA6E4}">
                <adec:decorative xmlns:adec="http://schemas.microsoft.com/office/drawing/2017/decorative" val="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11200"/>
                    </a14:imgEffect>
                    <a14:imgEffect>
                      <a14:brightnessContrast bright="70000" contrast="-70000"/>
                    </a14:imgEffect>
                  </a14:imgLayer>
                </a14:imgProps>
              </a:ext>
              <a:ext uri="{28A0092B-C50C-407E-A947-70E740481C1C}">
                <a14:useLocalDpi xmlns:a14="http://schemas.microsoft.com/office/drawing/2010/main" val="0"/>
              </a:ext>
            </a:extLst>
          </a:blip>
          <a:stretch>
            <a:fillRect/>
          </a:stretch>
        </p:blipFill>
        <p:spPr>
          <a:xfrm>
            <a:off x="6431535" y="967743"/>
            <a:ext cx="4986449" cy="3040053"/>
          </a:xfrm>
          <a:prstGeom prst="roundRect">
            <a:avLst/>
          </a:prstGeom>
        </p:spPr>
      </p:pic>
      <p:sp>
        <p:nvSpPr>
          <p:cNvPr id="12" name="Rectangle 11">
            <a:extLst>
              <a:ext uri="{FF2B5EF4-FFF2-40B4-BE49-F238E27FC236}">
                <a16:creationId xmlns:a16="http://schemas.microsoft.com/office/drawing/2014/main" id="{8A2CD8E3-6D31-6B35-3C42-A887F65DD42C}"/>
              </a:ext>
            </a:extLst>
          </p:cNvPr>
          <p:cNvSpPr/>
          <p:nvPr/>
        </p:nvSpPr>
        <p:spPr>
          <a:xfrm rot="5400000">
            <a:off x="-13575" y="4143387"/>
            <a:ext cx="755612" cy="739706"/>
          </a:xfrm>
          <a:prstGeom prst="rect">
            <a:avLst/>
          </a:prstGeom>
          <a:solidFill>
            <a:srgbClr val="4612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97B08BA2-02E8-593A-D8A2-7725675B3D0C}"/>
              </a:ext>
              <a:ext uri="{C183D7F6-B498-43B3-948B-1728B52AA6E4}">
                <adec:decorative xmlns:adec="http://schemas.microsoft.com/office/drawing/2017/decorative" val="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11200"/>
                    </a14:imgEffect>
                    <a14:imgEffect>
                      <a14:brightnessContrast bright="70000" contrast="-70000"/>
                    </a14:imgEffect>
                  </a14:imgLayer>
                </a14:imgProps>
              </a:ext>
              <a:ext uri="{28A0092B-C50C-407E-A947-70E740481C1C}">
                <a14:useLocalDpi xmlns:a14="http://schemas.microsoft.com/office/drawing/2010/main" val="0"/>
              </a:ext>
            </a:extLst>
          </a:blip>
          <a:stretch>
            <a:fillRect/>
          </a:stretch>
        </p:blipFill>
        <p:spPr>
          <a:xfrm>
            <a:off x="1147864" y="3696105"/>
            <a:ext cx="5097077" cy="2881171"/>
          </a:xfrm>
          <a:prstGeom prst="roundRect">
            <a:avLst/>
          </a:prstGeom>
        </p:spPr>
      </p:pic>
      <p:sp>
        <p:nvSpPr>
          <p:cNvPr id="15" name="Rectangle 14">
            <a:extLst>
              <a:ext uri="{FF2B5EF4-FFF2-40B4-BE49-F238E27FC236}">
                <a16:creationId xmlns:a16="http://schemas.microsoft.com/office/drawing/2014/main" id="{4E553D5D-E90F-F6FB-EE0E-B748EF4AF179}"/>
              </a:ext>
            </a:extLst>
          </p:cNvPr>
          <p:cNvSpPr/>
          <p:nvPr/>
        </p:nvSpPr>
        <p:spPr>
          <a:xfrm>
            <a:off x="9966994" y="545717"/>
            <a:ext cx="727771" cy="750555"/>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FB94C559-65AB-A99A-6EE1-802F0072D08E}"/>
              </a:ext>
            </a:extLst>
          </p:cNvPr>
          <p:cNvSpPr txBox="1"/>
          <p:nvPr/>
        </p:nvSpPr>
        <p:spPr>
          <a:xfrm>
            <a:off x="1035022" y="670722"/>
            <a:ext cx="4662394" cy="707886"/>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4000" b="1" u="sng" dirty="0">
                <a:solidFill>
                  <a:srgbClr val="903163"/>
                </a:solidFill>
                <a:latin typeface="+mj-lt"/>
              </a:rPr>
              <a:t>Business</a:t>
            </a:r>
            <a:r>
              <a:rPr lang="en-US" sz="4000" dirty="0">
                <a:solidFill>
                  <a:srgbClr val="903163"/>
                </a:solidFill>
                <a:latin typeface="+mj-lt"/>
              </a:rPr>
              <a:t> </a:t>
            </a:r>
            <a:r>
              <a:rPr lang="en-US" sz="4000" b="1" u="sng" dirty="0">
                <a:solidFill>
                  <a:schemeClr val="tx1"/>
                </a:solidFill>
                <a:latin typeface="+mj-lt"/>
              </a:rPr>
              <a:t>Problems</a:t>
            </a:r>
            <a:endParaRPr lang="en-US" sz="4000" b="1" u="sng" dirty="0">
              <a:solidFill>
                <a:srgbClr val="903163"/>
              </a:solidFill>
              <a:latin typeface="+mj-lt"/>
            </a:endParaRPr>
          </a:p>
        </p:txBody>
      </p:sp>
      <p:sp>
        <p:nvSpPr>
          <p:cNvPr id="13" name="Rectangle 12">
            <a:extLst>
              <a:ext uri="{FF2B5EF4-FFF2-40B4-BE49-F238E27FC236}">
                <a16:creationId xmlns:a16="http://schemas.microsoft.com/office/drawing/2014/main" id="{EC21EC79-4EEC-77DB-9810-E14A3E511A25}"/>
              </a:ext>
            </a:extLst>
          </p:cNvPr>
          <p:cNvSpPr/>
          <p:nvPr/>
        </p:nvSpPr>
        <p:spPr>
          <a:xfrm>
            <a:off x="0" y="465587"/>
            <a:ext cx="576000" cy="90000"/>
          </a:xfrm>
          <a:prstGeom prst="rect">
            <a:avLst/>
          </a:prstGeom>
          <a:solidFill>
            <a:srgbClr val="4D14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B271F38-2432-F9DE-1ABC-3B8FA8F1BCF7}"/>
              </a:ext>
            </a:extLst>
          </p:cNvPr>
          <p:cNvSpPr/>
          <p:nvPr/>
        </p:nvSpPr>
        <p:spPr>
          <a:xfrm>
            <a:off x="11616000" y="457198"/>
            <a:ext cx="576000" cy="97200"/>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400E5FC0-71C0-22D1-EBE5-164EE8CD5960}"/>
              </a:ext>
            </a:extLst>
          </p:cNvPr>
          <p:cNvSpPr txBox="1"/>
          <p:nvPr/>
        </p:nvSpPr>
        <p:spPr>
          <a:xfrm>
            <a:off x="11322996" y="6455419"/>
            <a:ext cx="869004" cy="369332"/>
          </a:xfrm>
          <a:prstGeom prst="rect">
            <a:avLst/>
          </a:prstGeom>
          <a:noFill/>
        </p:spPr>
        <p:txBody>
          <a:bodyPr wrap="square" rtlCol="0">
            <a:spAutoFit/>
          </a:bodyPr>
          <a:lstStyle/>
          <a:p>
            <a:r>
              <a:rPr lang="en-IN" dirty="0">
                <a:solidFill>
                  <a:schemeClr val="bg1">
                    <a:lumMod val="65000"/>
                  </a:schemeClr>
                </a:solidFill>
                <a:latin typeface="Gabriola" panose="04040605051002020D02" pitchFamily="82" charset="0"/>
              </a:rPr>
              <a:t>Page- 16</a:t>
            </a:r>
            <a:endParaRPr lang="en-US" dirty="0">
              <a:solidFill>
                <a:schemeClr val="bg1">
                  <a:lumMod val="65000"/>
                </a:schemeClr>
              </a:solidFill>
              <a:latin typeface="Gabriola" panose="04040605051002020D02" pitchFamily="82" charset="0"/>
            </a:endParaRPr>
          </a:p>
        </p:txBody>
      </p:sp>
      <p:pic>
        <p:nvPicPr>
          <p:cNvPr id="29" name="Picture 28" descr="A light bulb with a brain inside&#10;&#10;AI-generated content may be incorrect.">
            <a:extLst>
              <a:ext uri="{FF2B5EF4-FFF2-40B4-BE49-F238E27FC236}">
                <a16:creationId xmlns:a16="http://schemas.microsoft.com/office/drawing/2014/main" id="{01411F6E-CB4C-8006-C9F8-12421AB2DA2B}"/>
              </a:ext>
            </a:extLst>
          </p:cNvPr>
          <p:cNvPicPr>
            <a:picLocks noChangeAspect="1"/>
          </p:cNvPicPr>
          <p:nvPr/>
        </p:nvPicPr>
        <p:blipFill>
          <a:blip r:embed="rId5">
            <a:grayscl/>
            <a:alphaModFix amt="80000"/>
            <a:extLst>
              <a:ext uri="{28A0092B-C50C-407E-A947-70E740481C1C}">
                <a14:useLocalDpi xmlns:a14="http://schemas.microsoft.com/office/drawing/2010/main" val="0"/>
              </a:ext>
            </a:extLst>
          </a:blip>
          <a:stretch>
            <a:fillRect/>
          </a:stretch>
        </p:blipFill>
        <p:spPr>
          <a:xfrm>
            <a:off x="194933" y="505798"/>
            <a:ext cx="1028161" cy="940534"/>
          </a:xfrm>
          <a:prstGeom prst="rect">
            <a:avLst/>
          </a:prstGeom>
          <a:effectLst>
            <a:outerShdw blurRad="50800" dist="38100" algn="l" rotWithShape="0">
              <a:prstClr val="black">
                <a:alpha val="40000"/>
              </a:prstClr>
            </a:outerShdw>
          </a:effectLst>
        </p:spPr>
      </p:pic>
      <p:sp>
        <p:nvSpPr>
          <p:cNvPr id="5" name="Rectangle: Rounded Corners 4">
            <a:extLst>
              <a:ext uri="{FF2B5EF4-FFF2-40B4-BE49-F238E27FC236}">
                <a16:creationId xmlns:a16="http://schemas.microsoft.com/office/drawing/2014/main" id="{4127C1B7-D27E-2328-1C20-D63C11C48DF0}"/>
              </a:ext>
            </a:extLst>
          </p:cNvPr>
          <p:cNvSpPr/>
          <p:nvPr/>
        </p:nvSpPr>
        <p:spPr>
          <a:xfrm>
            <a:off x="714665" y="3196983"/>
            <a:ext cx="5186641" cy="3124441"/>
          </a:xfrm>
          <a:prstGeom prst="roundRect">
            <a:avLst/>
          </a:prstGeom>
          <a:solidFill>
            <a:srgbClr val="FFFFFF"/>
          </a:solidFill>
          <a:ln>
            <a:noFill/>
          </a:ln>
          <a:effectLst>
            <a:glow>
              <a:schemeClr val="accent1">
                <a:alpha val="40000"/>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7" name="TextBox 36">
            <a:extLst>
              <a:ext uri="{FF2B5EF4-FFF2-40B4-BE49-F238E27FC236}">
                <a16:creationId xmlns:a16="http://schemas.microsoft.com/office/drawing/2014/main" id="{0955EE19-A067-0B64-032B-7AACF74715FB}"/>
              </a:ext>
            </a:extLst>
          </p:cNvPr>
          <p:cNvSpPr txBox="1"/>
          <p:nvPr/>
        </p:nvSpPr>
        <p:spPr>
          <a:xfrm>
            <a:off x="1153404" y="2204461"/>
            <a:ext cx="4212225" cy="830997"/>
          </a:xfrm>
          <a:prstGeom prst="rect">
            <a:avLst/>
          </a:prstGeom>
          <a:noFill/>
        </p:spPr>
        <p:txBody>
          <a:bodyPr wrap="square" rtlCol="0">
            <a:spAutoFit/>
          </a:bodyPr>
          <a:lstStyle/>
          <a:p>
            <a:r>
              <a:rPr lang="en-IN" sz="1600" b="1" dirty="0">
                <a:solidFill>
                  <a:srgbClr val="FF0000"/>
                </a:solidFill>
                <a:latin typeface="Aptos" panose="020B0004020202020204" pitchFamily="34" charset="0"/>
                <a:ea typeface="Ebrima" panose="02000000000000000000" pitchFamily="2" charset="0"/>
                <a:cs typeface="Ebrima" panose="02000000000000000000" pitchFamily="2" charset="0"/>
              </a:rPr>
              <a:t>Purposes:</a:t>
            </a:r>
            <a:r>
              <a:rPr lang="en-IN" sz="1600" dirty="0">
                <a:solidFill>
                  <a:srgbClr val="FF0000"/>
                </a:solidFill>
                <a:latin typeface="Aptos" panose="020B0004020202020204" pitchFamily="34" charset="0"/>
                <a:ea typeface="Ebrima" panose="02000000000000000000" pitchFamily="2" charset="0"/>
                <a:cs typeface="Ebrima" panose="02000000000000000000" pitchFamily="2" charset="0"/>
              </a:rPr>
              <a:t>.</a:t>
            </a:r>
            <a:r>
              <a:rPr lang="en-US" sz="1600" dirty="0">
                <a:solidFill>
                  <a:srgbClr val="FF0000"/>
                </a:solidFill>
                <a:latin typeface="Aptos" panose="020B0004020202020204" pitchFamily="34" charset="0"/>
              </a:rPr>
              <a:t> To find customers who purchased a high number of extra services but still decided to churn(failure in service delivery).</a:t>
            </a:r>
            <a:endParaRPr lang="en-US" sz="1600" dirty="0">
              <a:solidFill>
                <a:srgbClr val="FF0000"/>
              </a:solidFill>
              <a:latin typeface="Aptos" panose="020B0004020202020204" pitchFamily="34" charset="0"/>
              <a:ea typeface="Ebrima" panose="02000000000000000000" pitchFamily="2" charset="0"/>
              <a:cs typeface="Ebrima" panose="02000000000000000000" pitchFamily="2" charset="0"/>
            </a:endParaRPr>
          </a:p>
        </p:txBody>
      </p:sp>
      <p:sp>
        <p:nvSpPr>
          <p:cNvPr id="2" name="Rectangle: Rounded Corners 1">
            <a:extLst>
              <a:ext uri="{FF2B5EF4-FFF2-40B4-BE49-F238E27FC236}">
                <a16:creationId xmlns:a16="http://schemas.microsoft.com/office/drawing/2014/main" id="{3FC3EBA7-7A89-E460-7C1D-F648E4A0B548}"/>
              </a:ext>
            </a:extLst>
          </p:cNvPr>
          <p:cNvSpPr/>
          <p:nvPr/>
        </p:nvSpPr>
        <p:spPr>
          <a:xfrm>
            <a:off x="6741395" y="1296272"/>
            <a:ext cx="5186641" cy="3124441"/>
          </a:xfrm>
          <a:prstGeom prst="roundRect">
            <a:avLst/>
          </a:prstGeom>
          <a:solidFill>
            <a:srgbClr val="FFFFFF"/>
          </a:solidFill>
          <a:ln>
            <a:noFill/>
          </a:ln>
          <a:effectLst>
            <a:glow>
              <a:schemeClr val="accent1">
                <a:alpha val="40000"/>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8" name="TextBox 7">
            <a:extLst>
              <a:ext uri="{FF2B5EF4-FFF2-40B4-BE49-F238E27FC236}">
                <a16:creationId xmlns:a16="http://schemas.microsoft.com/office/drawing/2014/main" id="{663F363B-9607-AB78-4420-2CD4FE2A2674}"/>
              </a:ext>
            </a:extLst>
          </p:cNvPr>
          <p:cNvSpPr txBox="1"/>
          <p:nvPr/>
        </p:nvSpPr>
        <p:spPr>
          <a:xfrm>
            <a:off x="6765692" y="4737370"/>
            <a:ext cx="4877019" cy="1077218"/>
          </a:xfrm>
          <a:prstGeom prst="rect">
            <a:avLst/>
          </a:prstGeom>
          <a:noFill/>
        </p:spPr>
        <p:txBody>
          <a:bodyPr wrap="square" rtlCol="0">
            <a:spAutoFit/>
          </a:bodyPr>
          <a:lstStyle/>
          <a:p>
            <a:r>
              <a:rPr lang="en-IN" sz="1600" b="1" dirty="0">
                <a:solidFill>
                  <a:srgbClr val="00A84C"/>
                </a:solidFill>
                <a:latin typeface="Aptos" panose="020B0004020202020204" pitchFamily="34" charset="0"/>
              </a:rPr>
              <a:t>Insights: </a:t>
            </a:r>
            <a:r>
              <a:rPr lang="en-IN" sz="1600" dirty="0">
                <a:solidFill>
                  <a:srgbClr val="00A84C"/>
                </a:solidFill>
                <a:latin typeface="Aptos" panose="020B0004020202020204" pitchFamily="34" charset="0"/>
              </a:rPr>
              <a:t>Identify customers who are losing interest in the best services because of the higher their expectation for quality and support. We must review the quality and responsiveness of our services. </a:t>
            </a:r>
            <a:endParaRPr lang="en-US" sz="1600" dirty="0">
              <a:solidFill>
                <a:srgbClr val="00A84C"/>
              </a:solidFill>
              <a:latin typeface="Aptos" panose="020B0004020202020204" pitchFamily="34" charset="0"/>
            </a:endParaRPr>
          </a:p>
        </p:txBody>
      </p:sp>
      <p:pic>
        <p:nvPicPr>
          <p:cNvPr id="9" name="Picture 8">
            <a:extLst>
              <a:ext uri="{FF2B5EF4-FFF2-40B4-BE49-F238E27FC236}">
                <a16:creationId xmlns:a16="http://schemas.microsoft.com/office/drawing/2014/main" id="{12C92270-30A1-10CF-70DA-2C4948B72E0E}"/>
              </a:ext>
              <a:ext uri="{C183D7F6-B498-43B3-948B-1728B52AA6E4}">
                <adec:decorative xmlns:adec="http://schemas.microsoft.com/office/drawing/2017/decorative" val="1"/>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30000"/>
                    </a14:imgEffect>
                  </a14:imgLayer>
                </a14:imgProps>
              </a:ext>
              <a:ext uri="{28A0092B-C50C-407E-A947-70E740481C1C}">
                <a14:useLocalDpi xmlns:a14="http://schemas.microsoft.com/office/drawing/2010/main" val="0"/>
              </a:ext>
            </a:extLst>
          </a:blip>
          <a:srcRect/>
          <a:stretch/>
        </p:blipFill>
        <p:spPr>
          <a:xfrm>
            <a:off x="920678" y="3326860"/>
            <a:ext cx="4776738" cy="2860418"/>
          </a:xfrm>
          <a:prstGeom prst="rect">
            <a:avLst/>
          </a:prstGeom>
        </p:spPr>
      </p:pic>
      <p:pic>
        <p:nvPicPr>
          <p:cNvPr id="11" name="Picture 10">
            <a:extLst>
              <a:ext uri="{FF2B5EF4-FFF2-40B4-BE49-F238E27FC236}">
                <a16:creationId xmlns:a16="http://schemas.microsoft.com/office/drawing/2014/main" id="{AED347D5-D4B1-3F43-3C92-A209D4A861AF}"/>
              </a:ext>
              <a:ext uri="{C183D7F6-B498-43B3-948B-1728B52AA6E4}">
                <adec:decorative xmlns:adec="http://schemas.microsoft.com/office/drawing/2017/decorative" val="1"/>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30000"/>
                    </a14:imgEffect>
                  </a14:imgLayer>
                </a14:imgProps>
              </a:ext>
              <a:ext uri="{28A0092B-C50C-407E-A947-70E740481C1C}">
                <a14:useLocalDpi xmlns:a14="http://schemas.microsoft.com/office/drawing/2010/main" val="0"/>
              </a:ext>
            </a:extLst>
          </a:blip>
          <a:srcRect/>
          <a:stretch/>
        </p:blipFill>
        <p:spPr>
          <a:xfrm>
            <a:off x="6979060" y="1612929"/>
            <a:ext cx="4625517" cy="2522505"/>
          </a:xfrm>
          <a:prstGeom prst="rect">
            <a:avLst/>
          </a:prstGeom>
        </p:spPr>
      </p:pic>
      <p:sp>
        <p:nvSpPr>
          <p:cNvPr id="18" name="TextBox 17">
            <a:extLst>
              <a:ext uri="{FF2B5EF4-FFF2-40B4-BE49-F238E27FC236}">
                <a16:creationId xmlns:a16="http://schemas.microsoft.com/office/drawing/2014/main" id="{B6300436-68E9-A7A8-F748-59D13C89CF49}"/>
              </a:ext>
            </a:extLst>
          </p:cNvPr>
          <p:cNvSpPr txBox="1"/>
          <p:nvPr/>
        </p:nvSpPr>
        <p:spPr>
          <a:xfrm>
            <a:off x="921415" y="1337103"/>
            <a:ext cx="4994693" cy="707886"/>
          </a:xfrm>
          <a:prstGeom prst="rect">
            <a:avLst/>
          </a:prstGeom>
          <a:noFill/>
        </p:spPr>
        <p:txBody>
          <a:bodyPr wrap="square" rtlCol="0">
            <a:spAutoFit/>
          </a:bodyPr>
          <a:lstStyle/>
          <a:p>
            <a:pPr marL="285750" indent="-285750">
              <a:buFont typeface="Wingdings" panose="05000000000000000000" pitchFamily="2" charset="2"/>
              <a:buChar char="q"/>
            </a:pPr>
            <a:r>
              <a:rPr lang="en-IN" sz="2000" dirty="0">
                <a:solidFill>
                  <a:schemeClr val="accent6">
                    <a:lumMod val="60000"/>
                    <a:lumOff val="40000"/>
                  </a:schemeClr>
                </a:solidFill>
              </a:rPr>
              <a:t>Customers who bought many services but still churned</a:t>
            </a:r>
            <a:endParaRPr lang="en-US" sz="2000" dirty="0">
              <a:solidFill>
                <a:schemeClr val="accent6">
                  <a:lumMod val="60000"/>
                  <a:lumOff val="40000"/>
                </a:schemeClr>
              </a:solidFill>
            </a:endParaRPr>
          </a:p>
        </p:txBody>
      </p:sp>
    </p:spTree>
    <p:extLst>
      <p:ext uri="{BB962C8B-B14F-4D97-AF65-F5344CB8AC3E}">
        <p14:creationId xmlns:p14="http://schemas.microsoft.com/office/powerpoint/2010/main" val="3593325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FFF"/>
        </a:solidFill>
        <a:effectLst/>
      </p:bgPr>
    </p:bg>
    <p:spTree>
      <p:nvGrpSpPr>
        <p:cNvPr id="1" name="">
          <a:extLst>
            <a:ext uri="{FF2B5EF4-FFF2-40B4-BE49-F238E27FC236}">
              <a16:creationId xmlns:a16="http://schemas.microsoft.com/office/drawing/2014/main" id="{794399B2-133E-1BE1-B975-82CDF37FF58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A880A77-A93C-5B07-2A23-1E9D881AC3B3}"/>
              </a:ext>
              <a:ext uri="{C183D7F6-B498-43B3-948B-1728B52AA6E4}">
                <adec:decorative xmlns:adec="http://schemas.microsoft.com/office/drawing/2017/decorative" val="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11200"/>
                    </a14:imgEffect>
                    <a14:imgEffect>
                      <a14:brightnessContrast bright="70000" contrast="-70000"/>
                    </a14:imgEffect>
                  </a14:imgLayer>
                </a14:imgProps>
              </a:ext>
              <a:ext uri="{28A0092B-C50C-407E-A947-70E740481C1C}">
                <a14:useLocalDpi xmlns:a14="http://schemas.microsoft.com/office/drawing/2010/main" val="0"/>
              </a:ext>
            </a:extLst>
          </a:blip>
          <a:stretch>
            <a:fillRect/>
          </a:stretch>
        </p:blipFill>
        <p:spPr>
          <a:xfrm>
            <a:off x="6089101" y="3494691"/>
            <a:ext cx="4981576" cy="3038069"/>
          </a:xfrm>
          <a:prstGeom prst="roundRect">
            <a:avLst/>
          </a:prstGeom>
        </p:spPr>
      </p:pic>
      <p:sp>
        <p:nvSpPr>
          <p:cNvPr id="12" name="Rectangle 11">
            <a:extLst>
              <a:ext uri="{FF2B5EF4-FFF2-40B4-BE49-F238E27FC236}">
                <a16:creationId xmlns:a16="http://schemas.microsoft.com/office/drawing/2014/main" id="{FE13CEF8-4B64-27C5-8B04-C12C2C30E656}"/>
              </a:ext>
            </a:extLst>
          </p:cNvPr>
          <p:cNvSpPr/>
          <p:nvPr/>
        </p:nvSpPr>
        <p:spPr>
          <a:xfrm rot="5400000">
            <a:off x="11454069" y="3957844"/>
            <a:ext cx="755612" cy="739706"/>
          </a:xfrm>
          <a:prstGeom prst="rect">
            <a:avLst/>
          </a:prstGeom>
          <a:solidFill>
            <a:srgbClr val="4612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E7C01435-DAD6-AD5F-CA34-2237027BD717}"/>
              </a:ext>
              <a:ext uri="{C183D7F6-B498-43B3-948B-1728B52AA6E4}">
                <adec:decorative xmlns:adec="http://schemas.microsoft.com/office/drawing/2017/decorative" val="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11200"/>
                    </a14:imgEffect>
                    <a14:imgEffect>
                      <a14:brightnessContrast bright="70000" contrast="-70000"/>
                    </a14:imgEffect>
                  </a14:imgLayer>
                </a14:imgProps>
              </a:ext>
              <a:ext uri="{28A0092B-C50C-407E-A947-70E740481C1C}">
                <a14:useLocalDpi xmlns:a14="http://schemas.microsoft.com/office/drawing/2010/main" val="0"/>
              </a:ext>
            </a:extLst>
          </a:blip>
          <a:stretch>
            <a:fillRect/>
          </a:stretch>
        </p:blipFill>
        <p:spPr>
          <a:xfrm>
            <a:off x="278299" y="1031027"/>
            <a:ext cx="5057874" cy="3031430"/>
          </a:xfrm>
          <a:prstGeom prst="roundRect">
            <a:avLst/>
          </a:prstGeom>
        </p:spPr>
      </p:pic>
      <p:sp>
        <p:nvSpPr>
          <p:cNvPr id="15" name="Rectangle 14">
            <a:extLst>
              <a:ext uri="{FF2B5EF4-FFF2-40B4-BE49-F238E27FC236}">
                <a16:creationId xmlns:a16="http://schemas.microsoft.com/office/drawing/2014/main" id="{CDD69FEB-71DE-5484-28D2-14C22784C64C}"/>
              </a:ext>
            </a:extLst>
          </p:cNvPr>
          <p:cNvSpPr/>
          <p:nvPr/>
        </p:nvSpPr>
        <p:spPr>
          <a:xfrm>
            <a:off x="0" y="2044989"/>
            <a:ext cx="727771" cy="750555"/>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AD7473BC-4F1D-9CD2-6833-53EEFFA288D0}"/>
              </a:ext>
            </a:extLst>
          </p:cNvPr>
          <p:cNvSpPr txBox="1"/>
          <p:nvPr/>
        </p:nvSpPr>
        <p:spPr>
          <a:xfrm>
            <a:off x="6868051" y="582747"/>
            <a:ext cx="4662394" cy="707886"/>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4000" b="1" u="sng" dirty="0">
                <a:solidFill>
                  <a:srgbClr val="903163"/>
                </a:solidFill>
                <a:latin typeface="+mj-lt"/>
              </a:rPr>
              <a:t>Business</a:t>
            </a:r>
            <a:r>
              <a:rPr lang="en-US" sz="4000" dirty="0">
                <a:solidFill>
                  <a:srgbClr val="903163"/>
                </a:solidFill>
                <a:latin typeface="+mj-lt"/>
              </a:rPr>
              <a:t> </a:t>
            </a:r>
            <a:r>
              <a:rPr lang="en-US" sz="4000" b="1" u="sng" dirty="0">
                <a:solidFill>
                  <a:schemeClr val="tx1"/>
                </a:solidFill>
                <a:latin typeface="+mj-lt"/>
              </a:rPr>
              <a:t>Problems</a:t>
            </a:r>
            <a:endParaRPr lang="en-US" sz="4000" b="1" u="sng" dirty="0">
              <a:solidFill>
                <a:srgbClr val="903163"/>
              </a:solidFill>
              <a:latin typeface="+mj-lt"/>
            </a:endParaRPr>
          </a:p>
        </p:txBody>
      </p:sp>
      <p:sp>
        <p:nvSpPr>
          <p:cNvPr id="13" name="Rectangle 12">
            <a:extLst>
              <a:ext uri="{FF2B5EF4-FFF2-40B4-BE49-F238E27FC236}">
                <a16:creationId xmlns:a16="http://schemas.microsoft.com/office/drawing/2014/main" id="{83B72A6E-EB84-7BF5-41F0-72655B4A479F}"/>
              </a:ext>
            </a:extLst>
          </p:cNvPr>
          <p:cNvSpPr/>
          <p:nvPr/>
        </p:nvSpPr>
        <p:spPr>
          <a:xfrm>
            <a:off x="0" y="465587"/>
            <a:ext cx="576000" cy="90000"/>
          </a:xfrm>
          <a:prstGeom prst="rect">
            <a:avLst/>
          </a:prstGeom>
          <a:solidFill>
            <a:srgbClr val="4D14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D48D519-FB16-1F55-EF72-9BA4CF98AFAD}"/>
              </a:ext>
            </a:extLst>
          </p:cNvPr>
          <p:cNvSpPr/>
          <p:nvPr/>
        </p:nvSpPr>
        <p:spPr>
          <a:xfrm>
            <a:off x="11616000" y="457198"/>
            <a:ext cx="576000" cy="97200"/>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A5EFF9B-BB3F-CE36-6E7B-4BFE8F2DD1CF}"/>
              </a:ext>
            </a:extLst>
          </p:cNvPr>
          <p:cNvSpPr txBox="1"/>
          <p:nvPr/>
        </p:nvSpPr>
        <p:spPr>
          <a:xfrm>
            <a:off x="11322996" y="6460493"/>
            <a:ext cx="807485" cy="369332"/>
          </a:xfrm>
          <a:prstGeom prst="rect">
            <a:avLst/>
          </a:prstGeom>
          <a:noFill/>
        </p:spPr>
        <p:txBody>
          <a:bodyPr wrap="square" rtlCol="0">
            <a:spAutoFit/>
          </a:bodyPr>
          <a:lstStyle/>
          <a:p>
            <a:r>
              <a:rPr lang="en-IN" dirty="0">
                <a:solidFill>
                  <a:schemeClr val="bg1">
                    <a:lumMod val="65000"/>
                  </a:schemeClr>
                </a:solidFill>
                <a:latin typeface="Gabriola" panose="04040605051002020D02" pitchFamily="82" charset="0"/>
              </a:rPr>
              <a:t>Page- 17</a:t>
            </a:r>
            <a:endParaRPr lang="en-US" dirty="0">
              <a:solidFill>
                <a:schemeClr val="bg1">
                  <a:lumMod val="65000"/>
                </a:schemeClr>
              </a:solidFill>
              <a:latin typeface="Gabriola" panose="04040605051002020D02" pitchFamily="82" charset="0"/>
            </a:endParaRPr>
          </a:p>
        </p:txBody>
      </p:sp>
      <p:pic>
        <p:nvPicPr>
          <p:cNvPr id="29" name="Picture 28" descr="A light bulb with a brain inside&#10;&#10;AI-generated content may be incorrect.">
            <a:extLst>
              <a:ext uri="{FF2B5EF4-FFF2-40B4-BE49-F238E27FC236}">
                <a16:creationId xmlns:a16="http://schemas.microsoft.com/office/drawing/2014/main" id="{51CA2276-24B9-5350-F22E-3CA20BF41CBB}"/>
              </a:ext>
            </a:extLst>
          </p:cNvPr>
          <p:cNvPicPr>
            <a:picLocks noChangeAspect="1"/>
          </p:cNvPicPr>
          <p:nvPr/>
        </p:nvPicPr>
        <p:blipFill>
          <a:blip r:embed="rId5">
            <a:grayscl/>
            <a:alphaModFix amt="80000"/>
            <a:extLst>
              <a:ext uri="{28A0092B-C50C-407E-A947-70E740481C1C}">
                <a14:useLocalDpi xmlns:a14="http://schemas.microsoft.com/office/drawing/2010/main" val="0"/>
              </a:ext>
            </a:extLst>
          </a:blip>
          <a:stretch>
            <a:fillRect/>
          </a:stretch>
        </p:blipFill>
        <p:spPr>
          <a:xfrm>
            <a:off x="6021670" y="486295"/>
            <a:ext cx="1028161" cy="940534"/>
          </a:xfrm>
          <a:prstGeom prst="rect">
            <a:avLst/>
          </a:prstGeom>
          <a:effectLst>
            <a:outerShdw blurRad="50800" dist="38100" algn="l" rotWithShape="0">
              <a:prstClr val="black">
                <a:alpha val="40000"/>
              </a:prstClr>
            </a:outerShdw>
          </a:effectLst>
        </p:spPr>
      </p:pic>
      <p:sp>
        <p:nvSpPr>
          <p:cNvPr id="5" name="Rectangle: Rounded Corners 4">
            <a:extLst>
              <a:ext uri="{FF2B5EF4-FFF2-40B4-BE49-F238E27FC236}">
                <a16:creationId xmlns:a16="http://schemas.microsoft.com/office/drawing/2014/main" id="{5370CCBC-1C44-4D84-43D6-CD82AEA084DF}"/>
              </a:ext>
            </a:extLst>
          </p:cNvPr>
          <p:cNvSpPr/>
          <p:nvPr/>
        </p:nvSpPr>
        <p:spPr>
          <a:xfrm>
            <a:off x="576120" y="1290412"/>
            <a:ext cx="5186641" cy="3124441"/>
          </a:xfrm>
          <a:prstGeom prst="roundRect">
            <a:avLst/>
          </a:prstGeom>
          <a:solidFill>
            <a:srgbClr val="FFFFFF"/>
          </a:solidFill>
          <a:ln>
            <a:noFill/>
          </a:ln>
          <a:effectLst>
            <a:glow>
              <a:schemeClr val="accent1">
                <a:alpha val="40000"/>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6" name="TextBox 35">
            <a:extLst>
              <a:ext uri="{FF2B5EF4-FFF2-40B4-BE49-F238E27FC236}">
                <a16:creationId xmlns:a16="http://schemas.microsoft.com/office/drawing/2014/main" id="{BF32A6F3-9F75-9258-7713-69A054E15EA1}"/>
              </a:ext>
            </a:extLst>
          </p:cNvPr>
          <p:cNvSpPr txBox="1"/>
          <p:nvPr/>
        </p:nvSpPr>
        <p:spPr>
          <a:xfrm>
            <a:off x="6758033" y="1276720"/>
            <a:ext cx="4662394" cy="707886"/>
          </a:xfrm>
          <a:prstGeom prst="rect">
            <a:avLst/>
          </a:prstGeom>
          <a:noFill/>
        </p:spPr>
        <p:txBody>
          <a:bodyPr wrap="square" rtlCol="0">
            <a:spAutoFit/>
          </a:bodyPr>
          <a:lstStyle/>
          <a:p>
            <a:pPr marL="285750" indent="-285750">
              <a:buFont typeface="Wingdings" panose="05000000000000000000" pitchFamily="2" charset="2"/>
              <a:buChar char="q"/>
            </a:pPr>
            <a:r>
              <a:rPr lang="en-US" sz="2000" dirty="0">
                <a:solidFill>
                  <a:schemeClr val="accent6">
                    <a:lumMod val="60000"/>
                    <a:lumOff val="40000"/>
                  </a:schemeClr>
                </a:solidFill>
              </a:rPr>
              <a:t>Total churn and churn rate by Payment method &amp; paperless billing</a:t>
            </a:r>
          </a:p>
        </p:txBody>
      </p:sp>
      <p:sp>
        <p:nvSpPr>
          <p:cNvPr id="37" name="TextBox 36">
            <a:extLst>
              <a:ext uri="{FF2B5EF4-FFF2-40B4-BE49-F238E27FC236}">
                <a16:creationId xmlns:a16="http://schemas.microsoft.com/office/drawing/2014/main" id="{54DC96CB-AA27-4A09-1BD7-A0D0A81C64F2}"/>
              </a:ext>
            </a:extLst>
          </p:cNvPr>
          <p:cNvSpPr txBox="1"/>
          <p:nvPr/>
        </p:nvSpPr>
        <p:spPr>
          <a:xfrm>
            <a:off x="6758203" y="2050461"/>
            <a:ext cx="4703819" cy="830997"/>
          </a:xfrm>
          <a:prstGeom prst="rect">
            <a:avLst/>
          </a:prstGeom>
          <a:noFill/>
        </p:spPr>
        <p:txBody>
          <a:bodyPr wrap="square" rtlCol="0">
            <a:spAutoFit/>
          </a:bodyPr>
          <a:lstStyle/>
          <a:p>
            <a:r>
              <a:rPr lang="en-IN" sz="1600" b="1" dirty="0">
                <a:solidFill>
                  <a:srgbClr val="FF0000"/>
                </a:solidFill>
                <a:latin typeface="Aptos" panose="020B0004020202020204" pitchFamily="34" charset="0"/>
                <a:ea typeface="Ebrima" panose="02000000000000000000" pitchFamily="2" charset="0"/>
                <a:cs typeface="Ebrima" panose="02000000000000000000" pitchFamily="2" charset="0"/>
              </a:rPr>
              <a:t>Purposes: </a:t>
            </a:r>
            <a:r>
              <a:rPr lang="en-US" sz="1600" dirty="0">
                <a:solidFill>
                  <a:srgbClr val="FF0000"/>
                </a:solidFill>
                <a:latin typeface="Aptos" panose="020B0004020202020204" pitchFamily="34" charset="0"/>
              </a:rPr>
              <a:t>To identify the risk created by combining the electronic check payment method with paperless billing</a:t>
            </a:r>
            <a:r>
              <a:rPr lang="en-US" sz="1600" dirty="0">
                <a:solidFill>
                  <a:srgbClr val="FF0000"/>
                </a:solidFill>
                <a:latin typeface="Aptos" panose="020B0004020202020204" pitchFamily="34" charset="0"/>
                <a:ea typeface="Ebrima" panose="02000000000000000000" pitchFamily="2" charset="0"/>
                <a:cs typeface="Ebrima" panose="02000000000000000000" pitchFamily="2" charset="0"/>
              </a:rPr>
              <a:t>.</a:t>
            </a:r>
          </a:p>
        </p:txBody>
      </p:sp>
      <p:sp>
        <p:nvSpPr>
          <p:cNvPr id="2" name="Rectangle: Rounded Corners 1">
            <a:extLst>
              <a:ext uri="{FF2B5EF4-FFF2-40B4-BE49-F238E27FC236}">
                <a16:creationId xmlns:a16="http://schemas.microsoft.com/office/drawing/2014/main" id="{B3D829E3-2DD0-E149-90B9-256996192D10}"/>
              </a:ext>
            </a:extLst>
          </p:cNvPr>
          <p:cNvSpPr/>
          <p:nvPr/>
        </p:nvSpPr>
        <p:spPr>
          <a:xfrm>
            <a:off x="6421628" y="3079782"/>
            <a:ext cx="5186641" cy="3124441"/>
          </a:xfrm>
          <a:prstGeom prst="roundRect">
            <a:avLst/>
          </a:prstGeom>
          <a:solidFill>
            <a:srgbClr val="FFFFFF"/>
          </a:solidFill>
          <a:ln>
            <a:noFill/>
          </a:ln>
          <a:effectLst>
            <a:glow>
              <a:schemeClr val="accent1">
                <a:alpha val="40000"/>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8" name="TextBox 7">
            <a:extLst>
              <a:ext uri="{FF2B5EF4-FFF2-40B4-BE49-F238E27FC236}">
                <a16:creationId xmlns:a16="http://schemas.microsoft.com/office/drawing/2014/main" id="{59156F20-5309-6C78-367F-8F02DFF9DC0F}"/>
              </a:ext>
            </a:extLst>
          </p:cNvPr>
          <p:cNvSpPr txBox="1"/>
          <p:nvPr/>
        </p:nvSpPr>
        <p:spPr>
          <a:xfrm>
            <a:off x="370935" y="4725492"/>
            <a:ext cx="5598979" cy="1077218"/>
          </a:xfrm>
          <a:prstGeom prst="rect">
            <a:avLst/>
          </a:prstGeom>
          <a:noFill/>
        </p:spPr>
        <p:txBody>
          <a:bodyPr wrap="square" rtlCol="0">
            <a:spAutoFit/>
          </a:bodyPr>
          <a:lstStyle/>
          <a:p>
            <a:r>
              <a:rPr lang="en-IN" sz="1600" b="1" dirty="0">
                <a:solidFill>
                  <a:srgbClr val="00A84C"/>
                </a:solidFill>
                <a:latin typeface="Aptos" panose="020B0004020202020204" pitchFamily="34" charset="0"/>
              </a:rPr>
              <a:t>Insights: </a:t>
            </a:r>
            <a:r>
              <a:rPr lang="en-US" sz="1600" dirty="0">
                <a:solidFill>
                  <a:srgbClr val="00A84C"/>
                </a:solidFill>
                <a:latin typeface="Aptos" panose="020B0004020202020204" pitchFamily="34" charset="0"/>
              </a:rPr>
              <a:t>The digital process involving electronic payments and billing is severely broken</a:t>
            </a:r>
            <a:r>
              <a:rPr lang="en-IN" sz="1600" dirty="0">
                <a:solidFill>
                  <a:srgbClr val="00A84C"/>
                </a:solidFill>
                <a:latin typeface="Aptos" panose="020B0004020202020204" pitchFamily="34" charset="0"/>
              </a:rPr>
              <a:t>.</a:t>
            </a:r>
            <a:r>
              <a:rPr lang="en-US" sz="1600" dirty="0"/>
              <a:t> </a:t>
            </a:r>
            <a:r>
              <a:rPr lang="en-US" sz="1600" dirty="0">
                <a:solidFill>
                  <a:srgbClr val="00A84C"/>
                </a:solidFill>
                <a:latin typeface="Aptos" panose="020B0004020202020204" pitchFamily="34" charset="0"/>
              </a:rPr>
              <a:t>We must immediately investigate and fix the system failures or confusing process steps related to Electronic Check payments and digital billing.</a:t>
            </a:r>
            <a:r>
              <a:rPr lang="en-IN" sz="1600" dirty="0">
                <a:solidFill>
                  <a:srgbClr val="00A84C"/>
                </a:solidFill>
                <a:latin typeface="Aptos" panose="020B0004020202020204" pitchFamily="34" charset="0"/>
              </a:rPr>
              <a:t> </a:t>
            </a:r>
            <a:endParaRPr lang="en-US" sz="1600" dirty="0">
              <a:solidFill>
                <a:srgbClr val="00A84C"/>
              </a:solidFill>
              <a:latin typeface="Aptos" panose="020B0004020202020204" pitchFamily="34" charset="0"/>
            </a:endParaRPr>
          </a:p>
        </p:txBody>
      </p:sp>
      <p:pic>
        <p:nvPicPr>
          <p:cNvPr id="9" name="Picture 8">
            <a:extLst>
              <a:ext uri="{FF2B5EF4-FFF2-40B4-BE49-F238E27FC236}">
                <a16:creationId xmlns:a16="http://schemas.microsoft.com/office/drawing/2014/main" id="{812CD25F-AF85-F69E-530F-52864D2E59C2}"/>
              </a:ext>
              <a:ext uri="{C183D7F6-B498-43B3-948B-1728B52AA6E4}">
                <adec:decorative xmlns:adec="http://schemas.microsoft.com/office/drawing/2017/decorative" val="1"/>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30000"/>
                    </a14:imgEffect>
                  </a14:imgLayer>
                </a14:imgProps>
              </a:ext>
              <a:ext uri="{28A0092B-C50C-407E-A947-70E740481C1C}">
                <a14:useLocalDpi xmlns:a14="http://schemas.microsoft.com/office/drawing/2010/main" val="0"/>
              </a:ext>
            </a:extLst>
          </a:blip>
          <a:srcRect/>
          <a:stretch/>
        </p:blipFill>
        <p:spPr>
          <a:xfrm>
            <a:off x="6581954" y="3708852"/>
            <a:ext cx="4880955" cy="1963111"/>
          </a:xfrm>
          <a:prstGeom prst="rect">
            <a:avLst/>
          </a:prstGeom>
        </p:spPr>
      </p:pic>
      <p:pic>
        <p:nvPicPr>
          <p:cNvPr id="11" name="Picture 10">
            <a:extLst>
              <a:ext uri="{FF2B5EF4-FFF2-40B4-BE49-F238E27FC236}">
                <a16:creationId xmlns:a16="http://schemas.microsoft.com/office/drawing/2014/main" id="{F1C0A69A-D988-6D5E-453D-0606602FD320}"/>
              </a:ext>
              <a:ext uri="{C183D7F6-B498-43B3-948B-1728B52AA6E4}">
                <adec:decorative xmlns:adec="http://schemas.microsoft.com/office/drawing/2017/decorative" val="1"/>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30000"/>
                    </a14:imgEffect>
                  </a14:imgLayer>
                </a14:imgProps>
              </a:ext>
              <a:ext uri="{28A0092B-C50C-407E-A947-70E740481C1C}">
                <a14:useLocalDpi xmlns:a14="http://schemas.microsoft.com/office/drawing/2010/main" val="0"/>
              </a:ext>
            </a:extLst>
          </a:blip>
          <a:srcRect/>
          <a:stretch/>
        </p:blipFill>
        <p:spPr>
          <a:xfrm>
            <a:off x="771573" y="1699405"/>
            <a:ext cx="4779936" cy="2328548"/>
          </a:xfrm>
          <a:prstGeom prst="rect">
            <a:avLst/>
          </a:prstGeom>
        </p:spPr>
      </p:pic>
    </p:spTree>
    <p:extLst>
      <p:ext uri="{BB962C8B-B14F-4D97-AF65-F5344CB8AC3E}">
        <p14:creationId xmlns:p14="http://schemas.microsoft.com/office/powerpoint/2010/main" val="42358793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FFF"/>
        </a:solidFill>
        <a:effectLst/>
      </p:bgPr>
    </p:bg>
    <p:spTree>
      <p:nvGrpSpPr>
        <p:cNvPr id="1" name="">
          <a:extLst>
            <a:ext uri="{FF2B5EF4-FFF2-40B4-BE49-F238E27FC236}">
              <a16:creationId xmlns:a16="http://schemas.microsoft.com/office/drawing/2014/main" id="{E205F272-DCE4-8577-0403-A6542EFB0D6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2EA39F4-43C3-A6FA-68EB-5A643E2D45F1}"/>
              </a:ext>
              <a:ext uri="{C183D7F6-B498-43B3-948B-1728B52AA6E4}">
                <adec:decorative xmlns:adec="http://schemas.microsoft.com/office/drawing/2017/decorative" val="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11200"/>
                    </a14:imgEffect>
                    <a14:imgEffect>
                      <a14:brightnessContrast bright="70000" contrast="-70000"/>
                    </a14:imgEffect>
                  </a14:imgLayer>
                </a14:imgProps>
              </a:ext>
              <a:ext uri="{28A0092B-C50C-407E-A947-70E740481C1C}">
                <a14:useLocalDpi xmlns:a14="http://schemas.microsoft.com/office/drawing/2010/main" val="0"/>
              </a:ext>
            </a:extLst>
          </a:blip>
          <a:stretch>
            <a:fillRect/>
          </a:stretch>
        </p:blipFill>
        <p:spPr>
          <a:xfrm>
            <a:off x="6431535" y="967743"/>
            <a:ext cx="4986449" cy="3040053"/>
          </a:xfrm>
          <a:prstGeom prst="roundRect">
            <a:avLst/>
          </a:prstGeom>
        </p:spPr>
      </p:pic>
      <p:sp>
        <p:nvSpPr>
          <p:cNvPr id="12" name="Rectangle 11">
            <a:extLst>
              <a:ext uri="{FF2B5EF4-FFF2-40B4-BE49-F238E27FC236}">
                <a16:creationId xmlns:a16="http://schemas.microsoft.com/office/drawing/2014/main" id="{478D78F6-A722-DC04-1D9E-A5735DB5550F}"/>
              </a:ext>
            </a:extLst>
          </p:cNvPr>
          <p:cNvSpPr/>
          <p:nvPr/>
        </p:nvSpPr>
        <p:spPr>
          <a:xfrm rot="5400000">
            <a:off x="-13575" y="4143387"/>
            <a:ext cx="755612" cy="739706"/>
          </a:xfrm>
          <a:prstGeom prst="rect">
            <a:avLst/>
          </a:prstGeom>
          <a:solidFill>
            <a:srgbClr val="4612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EEEB227E-6BA7-32F3-3738-5AFF6695873B}"/>
              </a:ext>
              <a:ext uri="{C183D7F6-B498-43B3-948B-1728B52AA6E4}">
                <adec:decorative xmlns:adec="http://schemas.microsoft.com/office/drawing/2017/decorative" val="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11200"/>
                    </a14:imgEffect>
                    <a14:imgEffect>
                      <a14:brightnessContrast bright="70000" contrast="-70000"/>
                    </a14:imgEffect>
                  </a14:imgLayer>
                </a14:imgProps>
              </a:ext>
              <a:ext uri="{28A0092B-C50C-407E-A947-70E740481C1C}">
                <a14:useLocalDpi xmlns:a14="http://schemas.microsoft.com/office/drawing/2010/main" val="0"/>
              </a:ext>
            </a:extLst>
          </a:blip>
          <a:stretch>
            <a:fillRect/>
          </a:stretch>
        </p:blipFill>
        <p:spPr>
          <a:xfrm>
            <a:off x="1147864" y="3696105"/>
            <a:ext cx="5097077" cy="2881171"/>
          </a:xfrm>
          <a:prstGeom prst="roundRect">
            <a:avLst/>
          </a:prstGeom>
        </p:spPr>
      </p:pic>
      <p:sp>
        <p:nvSpPr>
          <p:cNvPr id="15" name="Rectangle 14">
            <a:extLst>
              <a:ext uri="{FF2B5EF4-FFF2-40B4-BE49-F238E27FC236}">
                <a16:creationId xmlns:a16="http://schemas.microsoft.com/office/drawing/2014/main" id="{A4AF4DA7-6EE4-3FA0-0A73-0445023B33CA}"/>
              </a:ext>
            </a:extLst>
          </p:cNvPr>
          <p:cNvSpPr/>
          <p:nvPr/>
        </p:nvSpPr>
        <p:spPr>
          <a:xfrm>
            <a:off x="9966994" y="545717"/>
            <a:ext cx="727771" cy="750555"/>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AC0AD0D3-0B75-C25F-7DC9-54046934EEAC}"/>
              </a:ext>
            </a:extLst>
          </p:cNvPr>
          <p:cNvSpPr txBox="1"/>
          <p:nvPr/>
        </p:nvSpPr>
        <p:spPr>
          <a:xfrm>
            <a:off x="1035022" y="670722"/>
            <a:ext cx="4662394" cy="707886"/>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4000" b="1" u="sng" dirty="0">
                <a:solidFill>
                  <a:srgbClr val="903163"/>
                </a:solidFill>
                <a:latin typeface="+mj-lt"/>
              </a:rPr>
              <a:t>Business</a:t>
            </a:r>
            <a:r>
              <a:rPr lang="en-US" sz="4000" dirty="0">
                <a:solidFill>
                  <a:srgbClr val="903163"/>
                </a:solidFill>
                <a:latin typeface="+mj-lt"/>
              </a:rPr>
              <a:t> </a:t>
            </a:r>
            <a:r>
              <a:rPr lang="en-US" sz="4000" b="1" u="sng" dirty="0">
                <a:solidFill>
                  <a:schemeClr val="tx1"/>
                </a:solidFill>
                <a:latin typeface="+mj-lt"/>
              </a:rPr>
              <a:t>Problems</a:t>
            </a:r>
            <a:endParaRPr lang="en-US" sz="4000" b="1" u="sng" dirty="0">
              <a:solidFill>
                <a:srgbClr val="903163"/>
              </a:solidFill>
              <a:latin typeface="+mj-lt"/>
            </a:endParaRPr>
          </a:p>
        </p:txBody>
      </p:sp>
      <p:sp>
        <p:nvSpPr>
          <p:cNvPr id="13" name="Rectangle 12">
            <a:extLst>
              <a:ext uri="{FF2B5EF4-FFF2-40B4-BE49-F238E27FC236}">
                <a16:creationId xmlns:a16="http://schemas.microsoft.com/office/drawing/2014/main" id="{0C13A82A-637D-230E-6738-DE124A0C7F1C}"/>
              </a:ext>
            </a:extLst>
          </p:cNvPr>
          <p:cNvSpPr/>
          <p:nvPr/>
        </p:nvSpPr>
        <p:spPr>
          <a:xfrm>
            <a:off x="0" y="465587"/>
            <a:ext cx="576000" cy="90000"/>
          </a:xfrm>
          <a:prstGeom prst="rect">
            <a:avLst/>
          </a:prstGeom>
          <a:solidFill>
            <a:srgbClr val="4D14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3D8FD89-6B12-9170-9327-F01E1703A20C}"/>
              </a:ext>
            </a:extLst>
          </p:cNvPr>
          <p:cNvSpPr/>
          <p:nvPr/>
        </p:nvSpPr>
        <p:spPr>
          <a:xfrm>
            <a:off x="11616000" y="457198"/>
            <a:ext cx="576000" cy="97200"/>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3694F20-59A9-CF53-5E2D-9A8694FDAA75}"/>
              </a:ext>
            </a:extLst>
          </p:cNvPr>
          <p:cNvSpPr txBox="1"/>
          <p:nvPr/>
        </p:nvSpPr>
        <p:spPr>
          <a:xfrm>
            <a:off x="11322996" y="6460493"/>
            <a:ext cx="869004" cy="369332"/>
          </a:xfrm>
          <a:prstGeom prst="rect">
            <a:avLst/>
          </a:prstGeom>
          <a:noFill/>
        </p:spPr>
        <p:txBody>
          <a:bodyPr wrap="square" rtlCol="0">
            <a:spAutoFit/>
          </a:bodyPr>
          <a:lstStyle/>
          <a:p>
            <a:r>
              <a:rPr lang="en-IN" dirty="0">
                <a:solidFill>
                  <a:schemeClr val="bg1">
                    <a:lumMod val="65000"/>
                  </a:schemeClr>
                </a:solidFill>
                <a:latin typeface="Gabriola" panose="04040605051002020D02" pitchFamily="82" charset="0"/>
              </a:rPr>
              <a:t>Page- 18</a:t>
            </a:r>
          </a:p>
        </p:txBody>
      </p:sp>
      <p:pic>
        <p:nvPicPr>
          <p:cNvPr id="29" name="Picture 28" descr="A light bulb with a brain inside&#10;&#10;AI-generated content may be incorrect.">
            <a:extLst>
              <a:ext uri="{FF2B5EF4-FFF2-40B4-BE49-F238E27FC236}">
                <a16:creationId xmlns:a16="http://schemas.microsoft.com/office/drawing/2014/main" id="{B544FDDA-FF86-1ED2-7F76-5AFA7C85DEBD}"/>
              </a:ext>
            </a:extLst>
          </p:cNvPr>
          <p:cNvPicPr>
            <a:picLocks noChangeAspect="1"/>
          </p:cNvPicPr>
          <p:nvPr/>
        </p:nvPicPr>
        <p:blipFill>
          <a:blip r:embed="rId5">
            <a:grayscl/>
            <a:alphaModFix amt="80000"/>
            <a:extLst>
              <a:ext uri="{28A0092B-C50C-407E-A947-70E740481C1C}">
                <a14:useLocalDpi xmlns:a14="http://schemas.microsoft.com/office/drawing/2010/main" val="0"/>
              </a:ext>
            </a:extLst>
          </a:blip>
          <a:stretch>
            <a:fillRect/>
          </a:stretch>
        </p:blipFill>
        <p:spPr>
          <a:xfrm>
            <a:off x="194933" y="505798"/>
            <a:ext cx="1028161" cy="940534"/>
          </a:xfrm>
          <a:prstGeom prst="rect">
            <a:avLst/>
          </a:prstGeom>
          <a:effectLst>
            <a:outerShdw blurRad="50800" dist="38100" algn="l" rotWithShape="0">
              <a:prstClr val="black">
                <a:alpha val="40000"/>
              </a:prstClr>
            </a:outerShdw>
          </a:effectLst>
        </p:spPr>
      </p:pic>
      <p:sp>
        <p:nvSpPr>
          <p:cNvPr id="5" name="Rectangle: Rounded Corners 4">
            <a:extLst>
              <a:ext uri="{FF2B5EF4-FFF2-40B4-BE49-F238E27FC236}">
                <a16:creationId xmlns:a16="http://schemas.microsoft.com/office/drawing/2014/main" id="{16DF4818-5562-971A-DB4C-FF6AD14C5691}"/>
              </a:ext>
            </a:extLst>
          </p:cNvPr>
          <p:cNvSpPr/>
          <p:nvPr/>
        </p:nvSpPr>
        <p:spPr>
          <a:xfrm>
            <a:off x="714665" y="3196983"/>
            <a:ext cx="5186641" cy="3124441"/>
          </a:xfrm>
          <a:prstGeom prst="roundRect">
            <a:avLst/>
          </a:prstGeom>
          <a:solidFill>
            <a:srgbClr val="FFFFFF"/>
          </a:solidFill>
          <a:ln>
            <a:noFill/>
          </a:ln>
          <a:effectLst>
            <a:glow>
              <a:schemeClr val="accent1">
                <a:alpha val="40000"/>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7" name="TextBox 36">
            <a:extLst>
              <a:ext uri="{FF2B5EF4-FFF2-40B4-BE49-F238E27FC236}">
                <a16:creationId xmlns:a16="http://schemas.microsoft.com/office/drawing/2014/main" id="{2C49F404-F446-1758-FCB0-9D568D1D8B5F}"/>
              </a:ext>
            </a:extLst>
          </p:cNvPr>
          <p:cNvSpPr txBox="1"/>
          <p:nvPr/>
        </p:nvSpPr>
        <p:spPr>
          <a:xfrm>
            <a:off x="1308672" y="2204461"/>
            <a:ext cx="3893049" cy="830997"/>
          </a:xfrm>
          <a:prstGeom prst="rect">
            <a:avLst/>
          </a:prstGeom>
          <a:noFill/>
        </p:spPr>
        <p:txBody>
          <a:bodyPr wrap="square" rtlCol="0">
            <a:spAutoFit/>
          </a:bodyPr>
          <a:lstStyle/>
          <a:p>
            <a:r>
              <a:rPr lang="en-IN" sz="1600" b="1" dirty="0">
                <a:solidFill>
                  <a:srgbClr val="FF0000"/>
                </a:solidFill>
                <a:latin typeface="Aptos" panose="020B0004020202020204" pitchFamily="34" charset="0"/>
                <a:ea typeface="Ebrima" panose="02000000000000000000" pitchFamily="2" charset="0"/>
                <a:cs typeface="Ebrima" panose="02000000000000000000" pitchFamily="2" charset="0"/>
              </a:rPr>
              <a:t>Purposes:</a:t>
            </a:r>
            <a:r>
              <a:rPr lang="en-IN" sz="1600" dirty="0">
                <a:solidFill>
                  <a:srgbClr val="FF0000"/>
                </a:solidFill>
                <a:latin typeface="Aptos" panose="020B0004020202020204" pitchFamily="34" charset="0"/>
                <a:ea typeface="Ebrima" panose="02000000000000000000" pitchFamily="2" charset="0"/>
                <a:cs typeface="Ebrima" panose="02000000000000000000" pitchFamily="2" charset="0"/>
              </a:rPr>
              <a:t>.</a:t>
            </a:r>
            <a:r>
              <a:rPr lang="en-US" sz="1600" dirty="0">
                <a:solidFill>
                  <a:srgbClr val="FF0000"/>
                </a:solidFill>
                <a:latin typeface="Aptos" panose="020B0004020202020204" pitchFamily="34" charset="0"/>
              </a:rPr>
              <a:t> Find high-paying customers on month-to-month plans who still churn  (expensive losses)</a:t>
            </a:r>
            <a:endParaRPr lang="en-US" sz="1600" dirty="0">
              <a:solidFill>
                <a:srgbClr val="FF0000"/>
              </a:solidFill>
              <a:latin typeface="Aptos" panose="020B0004020202020204" pitchFamily="34" charset="0"/>
              <a:ea typeface="Ebrima" panose="02000000000000000000" pitchFamily="2" charset="0"/>
              <a:cs typeface="Ebrima" panose="02000000000000000000" pitchFamily="2" charset="0"/>
            </a:endParaRPr>
          </a:p>
        </p:txBody>
      </p:sp>
      <p:sp>
        <p:nvSpPr>
          <p:cNvPr id="2" name="Rectangle: Rounded Corners 1">
            <a:extLst>
              <a:ext uri="{FF2B5EF4-FFF2-40B4-BE49-F238E27FC236}">
                <a16:creationId xmlns:a16="http://schemas.microsoft.com/office/drawing/2014/main" id="{D896A313-62CC-AF4F-3BDC-21C7E8F64AA8}"/>
              </a:ext>
            </a:extLst>
          </p:cNvPr>
          <p:cNvSpPr/>
          <p:nvPr/>
        </p:nvSpPr>
        <p:spPr>
          <a:xfrm>
            <a:off x="6741395" y="1296272"/>
            <a:ext cx="5186641" cy="3124441"/>
          </a:xfrm>
          <a:prstGeom prst="roundRect">
            <a:avLst/>
          </a:prstGeom>
          <a:solidFill>
            <a:srgbClr val="FFFFFF"/>
          </a:solidFill>
          <a:ln>
            <a:noFill/>
          </a:ln>
          <a:effectLst>
            <a:glow>
              <a:schemeClr val="accent1">
                <a:alpha val="40000"/>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8" name="TextBox 7">
            <a:extLst>
              <a:ext uri="{FF2B5EF4-FFF2-40B4-BE49-F238E27FC236}">
                <a16:creationId xmlns:a16="http://schemas.microsoft.com/office/drawing/2014/main" id="{3DE99406-3519-70CE-4B69-5388CD613B70}"/>
              </a:ext>
            </a:extLst>
          </p:cNvPr>
          <p:cNvSpPr txBox="1"/>
          <p:nvPr/>
        </p:nvSpPr>
        <p:spPr>
          <a:xfrm>
            <a:off x="6765692" y="4737370"/>
            <a:ext cx="4877019" cy="1077218"/>
          </a:xfrm>
          <a:prstGeom prst="rect">
            <a:avLst/>
          </a:prstGeom>
          <a:noFill/>
        </p:spPr>
        <p:txBody>
          <a:bodyPr wrap="square" rtlCol="0">
            <a:spAutoFit/>
          </a:bodyPr>
          <a:lstStyle/>
          <a:p>
            <a:r>
              <a:rPr lang="en-IN" sz="1600" b="1" dirty="0">
                <a:solidFill>
                  <a:srgbClr val="00A84C"/>
                </a:solidFill>
                <a:latin typeface="Aptos" panose="020B0004020202020204" pitchFamily="34" charset="0"/>
              </a:rPr>
              <a:t>Insights: </a:t>
            </a:r>
            <a:r>
              <a:rPr lang="en-IN" sz="1600" dirty="0">
                <a:solidFill>
                  <a:srgbClr val="00A84C"/>
                </a:solidFill>
                <a:latin typeface="Aptos" panose="020B0004020202020204" pitchFamily="34" charset="0"/>
              </a:rPr>
              <a:t>To show which month-to-month customers were paying a lot but still left. Offer targeted incentives to these customers and focus on larger plans.</a:t>
            </a:r>
            <a:endParaRPr lang="en-US" sz="1600" dirty="0">
              <a:solidFill>
                <a:srgbClr val="00A84C"/>
              </a:solidFill>
              <a:latin typeface="Aptos" panose="020B0004020202020204" pitchFamily="34" charset="0"/>
            </a:endParaRPr>
          </a:p>
        </p:txBody>
      </p:sp>
      <p:pic>
        <p:nvPicPr>
          <p:cNvPr id="9" name="Picture 8">
            <a:extLst>
              <a:ext uri="{FF2B5EF4-FFF2-40B4-BE49-F238E27FC236}">
                <a16:creationId xmlns:a16="http://schemas.microsoft.com/office/drawing/2014/main" id="{F412E1A8-A952-BAD0-CEBF-9DF269385EEA}"/>
              </a:ext>
              <a:ext uri="{C183D7F6-B498-43B3-948B-1728B52AA6E4}">
                <adec:decorative xmlns:adec="http://schemas.microsoft.com/office/drawing/2017/decorative" val="1"/>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30000"/>
                    </a14:imgEffect>
                  </a14:imgLayer>
                </a14:imgProps>
              </a:ext>
              <a:ext uri="{28A0092B-C50C-407E-A947-70E740481C1C}">
                <a14:useLocalDpi xmlns:a14="http://schemas.microsoft.com/office/drawing/2010/main" val="0"/>
              </a:ext>
            </a:extLst>
          </a:blip>
          <a:srcRect/>
          <a:stretch/>
        </p:blipFill>
        <p:spPr>
          <a:xfrm>
            <a:off x="920678" y="3795640"/>
            <a:ext cx="4776738" cy="2018947"/>
          </a:xfrm>
          <a:prstGeom prst="rect">
            <a:avLst/>
          </a:prstGeom>
        </p:spPr>
      </p:pic>
      <p:pic>
        <p:nvPicPr>
          <p:cNvPr id="11" name="Picture 10">
            <a:extLst>
              <a:ext uri="{FF2B5EF4-FFF2-40B4-BE49-F238E27FC236}">
                <a16:creationId xmlns:a16="http://schemas.microsoft.com/office/drawing/2014/main" id="{69ABC4F4-8EF0-0913-6EF5-0586EE0F3647}"/>
              </a:ext>
              <a:ext uri="{C183D7F6-B498-43B3-948B-1728B52AA6E4}">
                <adec:decorative xmlns:adec="http://schemas.microsoft.com/office/drawing/2017/decorative" val="1"/>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30000"/>
                    </a14:imgEffect>
                  </a14:imgLayer>
                </a14:imgProps>
              </a:ext>
              <a:ext uri="{28A0092B-C50C-407E-A947-70E740481C1C}">
                <a14:useLocalDpi xmlns:a14="http://schemas.microsoft.com/office/drawing/2010/main" val="0"/>
              </a:ext>
            </a:extLst>
          </a:blip>
          <a:srcRect/>
          <a:stretch/>
        </p:blipFill>
        <p:spPr>
          <a:xfrm>
            <a:off x="6990483" y="1569797"/>
            <a:ext cx="4737361" cy="2522505"/>
          </a:xfrm>
          <a:prstGeom prst="rect">
            <a:avLst/>
          </a:prstGeom>
        </p:spPr>
      </p:pic>
      <p:sp>
        <p:nvSpPr>
          <p:cNvPr id="18" name="TextBox 17">
            <a:extLst>
              <a:ext uri="{FF2B5EF4-FFF2-40B4-BE49-F238E27FC236}">
                <a16:creationId xmlns:a16="http://schemas.microsoft.com/office/drawing/2014/main" id="{AB5FA152-60A8-B990-58A7-15762076C9CC}"/>
              </a:ext>
            </a:extLst>
          </p:cNvPr>
          <p:cNvSpPr txBox="1"/>
          <p:nvPr/>
        </p:nvSpPr>
        <p:spPr>
          <a:xfrm>
            <a:off x="921415" y="1337103"/>
            <a:ext cx="4994693" cy="707886"/>
          </a:xfrm>
          <a:prstGeom prst="rect">
            <a:avLst/>
          </a:prstGeom>
          <a:noFill/>
        </p:spPr>
        <p:txBody>
          <a:bodyPr wrap="square" rtlCol="0">
            <a:spAutoFit/>
          </a:bodyPr>
          <a:lstStyle/>
          <a:p>
            <a:pPr marL="285750" indent="-285750">
              <a:buFont typeface="Wingdings" panose="05000000000000000000" pitchFamily="2" charset="2"/>
              <a:buChar char="q"/>
            </a:pPr>
            <a:r>
              <a:rPr lang="en-US" sz="2000" dirty="0">
                <a:solidFill>
                  <a:schemeClr val="accent6">
                    <a:lumMod val="60000"/>
                    <a:lumOff val="40000"/>
                  </a:schemeClr>
                </a:solidFill>
              </a:rPr>
              <a:t>Month-to-month customers with high monthly bills who left</a:t>
            </a:r>
          </a:p>
        </p:txBody>
      </p:sp>
    </p:spTree>
    <p:extLst>
      <p:ext uri="{BB962C8B-B14F-4D97-AF65-F5344CB8AC3E}">
        <p14:creationId xmlns:p14="http://schemas.microsoft.com/office/powerpoint/2010/main" val="2996074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2FFFF"/>
        </a:solidFill>
        <a:effectLst/>
      </p:bgPr>
    </p:bg>
    <p:spTree>
      <p:nvGrpSpPr>
        <p:cNvPr id="1" name="">
          <a:extLst>
            <a:ext uri="{FF2B5EF4-FFF2-40B4-BE49-F238E27FC236}">
              <a16:creationId xmlns:a16="http://schemas.microsoft.com/office/drawing/2014/main" id="{EB25C923-423B-6B0F-119C-FACFFC2C7B7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2060FBBB-D857-3B25-8B0C-EABCBA6D29CF}"/>
              </a:ext>
            </a:extLst>
          </p:cNvPr>
          <p:cNvSpPr/>
          <p:nvPr/>
        </p:nvSpPr>
        <p:spPr>
          <a:xfrm rot="16200000">
            <a:off x="11459411" y="4957810"/>
            <a:ext cx="755612" cy="709567"/>
          </a:xfrm>
          <a:prstGeom prst="rect">
            <a:avLst/>
          </a:prstGeom>
          <a:solidFill>
            <a:srgbClr val="FA1B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E531507-196B-E8A4-760F-DD459C47431C}"/>
              </a:ext>
              <a:ext uri="{C183D7F6-B498-43B3-948B-1728B52AA6E4}">
                <adec:decorative xmlns:adec="http://schemas.microsoft.com/office/drawing/2017/decorative" val="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11200"/>
                    </a14:imgEffect>
                    <a14:imgEffect>
                      <a14:brightnessContrast bright="50000" contrast="-50000"/>
                    </a14:imgEffect>
                  </a14:imgLayer>
                </a14:imgProps>
              </a:ext>
              <a:ext uri="{28A0092B-C50C-407E-A947-70E740481C1C}">
                <a14:useLocalDpi xmlns:a14="http://schemas.microsoft.com/office/drawing/2010/main" val="0"/>
              </a:ext>
            </a:extLst>
          </a:blip>
          <a:stretch>
            <a:fillRect/>
          </a:stretch>
        </p:blipFill>
        <p:spPr>
          <a:xfrm>
            <a:off x="372477" y="4526638"/>
            <a:ext cx="2677297" cy="2332800"/>
          </a:xfrm>
          <a:prstGeom prst="roundRect">
            <a:avLst/>
          </a:prstGeom>
        </p:spPr>
      </p:pic>
      <p:pic>
        <p:nvPicPr>
          <p:cNvPr id="2" name="Picture 1">
            <a:extLst>
              <a:ext uri="{FF2B5EF4-FFF2-40B4-BE49-F238E27FC236}">
                <a16:creationId xmlns:a16="http://schemas.microsoft.com/office/drawing/2014/main" id="{977759BF-35BC-CD9B-A8A3-2B4D2282FDAB}"/>
              </a:ext>
              <a:ext uri="{C183D7F6-B498-43B3-948B-1728B52AA6E4}">
                <adec:decorative xmlns:adec="http://schemas.microsoft.com/office/drawing/2017/decorative" val="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11200"/>
                    </a14:imgEffect>
                    <a14:imgEffect>
                      <a14:brightnessContrast bright="50000" contrast="-50000"/>
                    </a14:imgEffect>
                  </a14:imgLayer>
                </a14:imgProps>
              </a:ext>
              <a:ext uri="{28A0092B-C50C-407E-A947-70E740481C1C}">
                <a14:useLocalDpi xmlns:a14="http://schemas.microsoft.com/office/drawing/2010/main" val="0"/>
              </a:ext>
            </a:extLst>
          </a:blip>
          <a:stretch>
            <a:fillRect/>
          </a:stretch>
        </p:blipFill>
        <p:spPr>
          <a:xfrm>
            <a:off x="9368286" y="977143"/>
            <a:ext cx="2484000" cy="2402978"/>
          </a:xfrm>
          <a:prstGeom prst="roundRect">
            <a:avLst/>
          </a:prstGeom>
        </p:spPr>
      </p:pic>
      <p:sp>
        <p:nvSpPr>
          <p:cNvPr id="5" name="TextBox 4">
            <a:extLst>
              <a:ext uri="{FF2B5EF4-FFF2-40B4-BE49-F238E27FC236}">
                <a16:creationId xmlns:a16="http://schemas.microsoft.com/office/drawing/2014/main" id="{4E046102-32E8-D61E-9FFE-7CA8FC711C22}"/>
              </a:ext>
            </a:extLst>
          </p:cNvPr>
          <p:cNvSpPr txBox="1"/>
          <p:nvPr/>
        </p:nvSpPr>
        <p:spPr>
          <a:xfrm>
            <a:off x="1015566" y="605020"/>
            <a:ext cx="4558382" cy="707886"/>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4000" b="1" u="sng" dirty="0">
                <a:solidFill>
                  <a:srgbClr val="903163"/>
                </a:solidFill>
                <a:latin typeface="+mj-lt"/>
              </a:rPr>
              <a:t>Dashboard</a:t>
            </a:r>
            <a:r>
              <a:rPr lang="en-US" sz="4000" dirty="0">
                <a:solidFill>
                  <a:srgbClr val="903163"/>
                </a:solidFill>
                <a:latin typeface="+mj-lt"/>
              </a:rPr>
              <a:t> </a:t>
            </a:r>
            <a:r>
              <a:rPr lang="en-US" sz="4000" b="1" u="sng" dirty="0">
                <a:solidFill>
                  <a:schemeClr val="tx1"/>
                </a:solidFill>
                <a:latin typeface="+mj-lt"/>
              </a:rPr>
              <a:t>Churn</a:t>
            </a:r>
            <a:r>
              <a:rPr lang="en-US" sz="4000" b="1" dirty="0">
                <a:solidFill>
                  <a:schemeClr val="tx1"/>
                </a:solidFill>
                <a:latin typeface="+mj-lt"/>
              </a:rPr>
              <a:t>:</a:t>
            </a:r>
            <a:endParaRPr lang="en-US" sz="4000" b="1" dirty="0">
              <a:solidFill>
                <a:srgbClr val="903163"/>
              </a:solidFill>
              <a:latin typeface="+mj-lt"/>
            </a:endParaRPr>
          </a:p>
        </p:txBody>
      </p:sp>
      <p:pic>
        <p:nvPicPr>
          <p:cNvPr id="17" name="Graphic 16">
            <a:extLst>
              <a:ext uri="{FF2B5EF4-FFF2-40B4-BE49-F238E27FC236}">
                <a16:creationId xmlns:a16="http://schemas.microsoft.com/office/drawing/2014/main" id="{0921E93A-2336-EB80-5154-19369C7357F6}"/>
              </a:ext>
            </a:extLst>
          </p:cNvPr>
          <p:cNvPicPr>
            <a:picLocks noChangeAspect="1"/>
          </p:cNvPicPr>
          <p:nvPr/>
        </p:nvPicPr>
        <p:blipFill>
          <a:blip r:embed="rId5">
            <a:extLst>
              <a:ext uri="{BEBA8EAE-BF5A-486C-A8C5-ECC9F3942E4B}">
                <a14:imgProps xmlns:a14="http://schemas.microsoft.com/office/drawing/2010/main">
                  <a14:imgLayer r:embed="rId6">
                    <a14:imgEffect>
                      <a14:saturation sat="300000"/>
                    </a14:imgEffect>
                  </a14:imgLayer>
                </a14:imgProps>
              </a:ext>
              <a:ext uri="{28A0092B-C50C-407E-A947-70E740481C1C}">
                <a14:useLocalDpi xmlns:a14="http://schemas.microsoft.com/office/drawing/2010/main" val="0"/>
              </a:ext>
            </a:extLst>
          </a:blip>
          <a:srcRect/>
          <a:stretch/>
        </p:blipFill>
        <p:spPr>
          <a:xfrm>
            <a:off x="5408581" y="506482"/>
            <a:ext cx="1147863" cy="847865"/>
          </a:xfrm>
          <a:prstGeom prst="rect">
            <a:avLst/>
          </a:prstGeom>
          <a:ln>
            <a:noFill/>
          </a:ln>
          <a:effectLst>
            <a:outerShdw blurRad="50800" dist="38100" dir="16200000" rotWithShape="0">
              <a:prstClr val="black">
                <a:alpha val="40000"/>
              </a:prstClr>
            </a:outerShdw>
          </a:effectLst>
        </p:spPr>
      </p:pic>
      <p:pic>
        <p:nvPicPr>
          <p:cNvPr id="36" name="Picture 35">
            <a:extLst>
              <a:ext uri="{FF2B5EF4-FFF2-40B4-BE49-F238E27FC236}">
                <a16:creationId xmlns:a16="http://schemas.microsoft.com/office/drawing/2014/main" id="{0DE72BFF-51B9-9CB4-5412-FADEAAD966EC}"/>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90112" y="1291056"/>
            <a:ext cx="10844749" cy="5276892"/>
          </a:xfrm>
          <a:prstGeom prst="rect">
            <a:avLst/>
          </a:prstGeom>
        </p:spPr>
      </p:pic>
      <p:pic>
        <p:nvPicPr>
          <p:cNvPr id="3" name="Picture 2" descr="A light bulb with a brain inside&#10;&#10;AI-generated content may be incorrect.">
            <a:extLst>
              <a:ext uri="{FF2B5EF4-FFF2-40B4-BE49-F238E27FC236}">
                <a16:creationId xmlns:a16="http://schemas.microsoft.com/office/drawing/2014/main" id="{F7D83E77-A272-8236-B27A-17F9B1CAA020}"/>
              </a:ext>
            </a:extLst>
          </p:cNvPr>
          <p:cNvPicPr>
            <a:picLocks noChangeAspect="1"/>
          </p:cNvPicPr>
          <p:nvPr/>
        </p:nvPicPr>
        <p:blipFill>
          <a:blip r:embed="rId8">
            <a:grayscl/>
            <a:alphaModFix amt="80000"/>
            <a:extLst>
              <a:ext uri="{28A0092B-C50C-407E-A947-70E740481C1C}">
                <a14:useLocalDpi xmlns:a14="http://schemas.microsoft.com/office/drawing/2010/main" val="0"/>
              </a:ext>
            </a:extLst>
          </a:blip>
          <a:stretch>
            <a:fillRect/>
          </a:stretch>
        </p:blipFill>
        <p:spPr>
          <a:xfrm>
            <a:off x="303701" y="506482"/>
            <a:ext cx="914399" cy="847865"/>
          </a:xfrm>
          <a:prstGeom prst="rect">
            <a:avLst/>
          </a:prstGeom>
          <a:effectLst>
            <a:outerShdw blurRad="50800" dist="38100" algn="l" rotWithShape="0">
              <a:prstClr val="black">
                <a:alpha val="40000"/>
              </a:prstClr>
            </a:outerShdw>
          </a:effectLst>
        </p:spPr>
      </p:pic>
      <p:sp>
        <p:nvSpPr>
          <p:cNvPr id="8" name="TextBox 7">
            <a:extLst>
              <a:ext uri="{FF2B5EF4-FFF2-40B4-BE49-F238E27FC236}">
                <a16:creationId xmlns:a16="http://schemas.microsoft.com/office/drawing/2014/main" id="{315FBDAB-5940-F6C5-656A-212148AEF813}"/>
              </a:ext>
            </a:extLst>
          </p:cNvPr>
          <p:cNvSpPr txBox="1"/>
          <p:nvPr/>
        </p:nvSpPr>
        <p:spPr>
          <a:xfrm>
            <a:off x="11322996" y="6460493"/>
            <a:ext cx="869004" cy="369332"/>
          </a:xfrm>
          <a:prstGeom prst="rect">
            <a:avLst/>
          </a:prstGeom>
          <a:noFill/>
        </p:spPr>
        <p:txBody>
          <a:bodyPr wrap="square" rtlCol="0">
            <a:spAutoFit/>
          </a:bodyPr>
          <a:lstStyle/>
          <a:p>
            <a:r>
              <a:rPr lang="en-IN" dirty="0">
                <a:solidFill>
                  <a:schemeClr val="bg1">
                    <a:lumMod val="65000"/>
                  </a:schemeClr>
                </a:solidFill>
                <a:latin typeface="Gabriola" panose="04040605051002020D02" pitchFamily="82" charset="0"/>
              </a:rPr>
              <a:t>Page- 19</a:t>
            </a:r>
          </a:p>
        </p:txBody>
      </p:sp>
      <p:sp>
        <p:nvSpPr>
          <p:cNvPr id="4" name="Rectangle 3">
            <a:extLst>
              <a:ext uri="{FF2B5EF4-FFF2-40B4-BE49-F238E27FC236}">
                <a16:creationId xmlns:a16="http://schemas.microsoft.com/office/drawing/2014/main" id="{0A77117F-958F-D933-F453-40AAA6052D46}"/>
              </a:ext>
            </a:extLst>
          </p:cNvPr>
          <p:cNvSpPr/>
          <p:nvPr/>
        </p:nvSpPr>
        <p:spPr>
          <a:xfrm rot="5400000">
            <a:off x="-17681" y="2319601"/>
            <a:ext cx="755612" cy="739706"/>
          </a:xfrm>
          <a:prstGeom prst="rect">
            <a:avLst/>
          </a:prstGeom>
          <a:solidFill>
            <a:srgbClr val="FA1B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5883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FF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D4F7AD-1F81-26DC-9605-4AF327A156FF}"/>
              </a:ext>
              <a:ext uri="{C183D7F6-B498-43B3-948B-1728B52AA6E4}">
                <adec:decorative xmlns:adec="http://schemas.microsoft.com/office/drawing/2017/decorative" val="1"/>
              </a:ext>
            </a:extLst>
          </p:cNvPr>
          <p:cNvPicPr>
            <a:picLocks noChangeAspect="1"/>
          </p:cNvPicPr>
          <p:nvPr/>
        </p:nvPicPr>
        <p:blipFill>
          <a:blip r:embed="rId3">
            <a:alphaModFix amt="10000"/>
            <a:extLst>
              <a:ext uri="{28A0092B-C50C-407E-A947-70E740481C1C}">
                <a14:useLocalDpi xmlns:a14="http://schemas.microsoft.com/office/drawing/2010/main" val="0"/>
              </a:ext>
            </a:extLst>
          </a:blip>
          <a:stretch>
            <a:fillRect/>
          </a:stretch>
        </p:blipFill>
        <p:spPr>
          <a:xfrm rot="21361909">
            <a:off x="10045271" y="1580408"/>
            <a:ext cx="1010940" cy="1012914"/>
          </a:xfrm>
          <a:prstGeom prst="rect">
            <a:avLst/>
          </a:prstGeom>
          <a:solidFill>
            <a:srgbClr val="F2FFFF"/>
          </a:solidFill>
        </p:spPr>
      </p:pic>
      <p:pic>
        <p:nvPicPr>
          <p:cNvPr id="3" name="Picture 2">
            <a:extLst>
              <a:ext uri="{FF2B5EF4-FFF2-40B4-BE49-F238E27FC236}">
                <a16:creationId xmlns:a16="http://schemas.microsoft.com/office/drawing/2014/main" id="{6B553B4F-2AC4-27C6-5833-D07FC32608DD}"/>
              </a:ext>
              <a:ext uri="{C183D7F6-B498-43B3-948B-1728B52AA6E4}">
                <adec:decorative xmlns:adec="http://schemas.microsoft.com/office/drawing/2017/decorative" val="1"/>
              </a:ext>
            </a:extLst>
          </p:cNvPr>
          <p:cNvPicPr>
            <a:picLocks noChangeAspect="1"/>
          </p:cNvPicPr>
          <p:nvPr/>
        </p:nvPicPr>
        <p:blipFill>
          <a:blip r:embed="rId4">
            <a:lum bright="70000" contrast="-70000"/>
            <a:alphaModFix amt="70000"/>
            <a:extLst>
              <a:ext uri="{28A0092B-C50C-407E-A947-70E740481C1C}">
                <a14:useLocalDpi xmlns:a14="http://schemas.microsoft.com/office/drawing/2010/main" val="0"/>
              </a:ext>
            </a:extLst>
          </a:blip>
          <a:srcRect t="25666" b="25666"/>
          <a:stretch/>
        </p:blipFill>
        <p:spPr>
          <a:xfrm rot="21159483">
            <a:off x="6232377" y="3480009"/>
            <a:ext cx="5802957" cy="2824236"/>
          </a:xfrm>
          <a:prstGeom prst="flowChartConnector">
            <a:avLst/>
          </a:prstGeom>
          <a:noFill/>
          <a:ln>
            <a:noFill/>
          </a:ln>
        </p:spPr>
      </p:pic>
      <p:sp>
        <p:nvSpPr>
          <p:cNvPr id="15" name="Rectangle 14">
            <a:extLst>
              <a:ext uri="{FF2B5EF4-FFF2-40B4-BE49-F238E27FC236}">
                <a16:creationId xmlns:a16="http://schemas.microsoft.com/office/drawing/2014/main" id="{CF0573FD-30E1-E12C-85DC-0466CC6F812C}"/>
              </a:ext>
            </a:extLst>
          </p:cNvPr>
          <p:cNvSpPr/>
          <p:nvPr/>
        </p:nvSpPr>
        <p:spPr>
          <a:xfrm>
            <a:off x="11173479" y="3429000"/>
            <a:ext cx="1040860" cy="758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58C7A04-067D-8D26-C407-1821A94AF9EE}"/>
              </a:ext>
              <a:ext uri="{C183D7F6-B498-43B3-948B-1728B52AA6E4}">
                <adec:decorative xmlns:adec="http://schemas.microsoft.com/office/drawing/2017/decorative" val="1"/>
              </a:ext>
            </a:extLst>
          </p:cNvPr>
          <p:cNvPicPr>
            <a:picLocks noChangeAspect="1"/>
          </p:cNvPicPr>
          <p:nvPr/>
        </p:nvPicPr>
        <p:blipFill>
          <a:blip r:embed="rId3">
            <a:alphaModFix amt="10000"/>
            <a:extLst>
              <a:ext uri="{28A0092B-C50C-407E-A947-70E740481C1C}">
                <a14:useLocalDpi xmlns:a14="http://schemas.microsoft.com/office/drawing/2010/main" val="0"/>
              </a:ext>
            </a:extLst>
          </a:blip>
          <a:stretch>
            <a:fillRect/>
          </a:stretch>
        </p:blipFill>
        <p:spPr>
          <a:xfrm rot="15879302">
            <a:off x="7818799" y="1337991"/>
            <a:ext cx="1010940" cy="1012914"/>
          </a:xfrm>
          <a:prstGeom prst="rect">
            <a:avLst/>
          </a:prstGeom>
          <a:solidFill>
            <a:srgbClr val="F2FFFF"/>
          </a:solidFill>
        </p:spPr>
      </p:pic>
      <p:sp>
        <p:nvSpPr>
          <p:cNvPr id="7" name="TextBox 6">
            <a:extLst>
              <a:ext uri="{FF2B5EF4-FFF2-40B4-BE49-F238E27FC236}">
                <a16:creationId xmlns:a16="http://schemas.microsoft.com/office/drawing/2014/main" id="{9C037FD8-59D6-1A97-C6D8-F4D8092083EA}"/>
              </a:ext>
            </a:extLst>
          </p:cNvPr>
          <p:cNvSpPr txBox="1"/>
          <p:nvPr/>
        </p:nvSpPr>
        <p:spPr>
          <a:xfrm>
            <a:off x="908453" y="1378980"/>
            <a:ext cx="5678614" cy="707886"/>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4000" b="1" u="sng" dirty="0">
                <a:solidFill>
                  <a:srgbClr val="903163"/>
                </a:solidFill>
                <a:latin typeface="+mj-lt"/>
              </a:rPr>
              <a:t>Presentation</a:t>
            </a:r>
            <a:r>
              <a:rPr lang="en-US" sz="4000" b="1" dirty="0">
                <a:latin typeface="+mj-lt"/>
              </a:rPr>
              <a:t> </a:t>
            </a:r>
            <a:r>
              <a:rPr lang="en-US" sz="4000" b="1" u="sng" dirty="0">
                <a:latin typeface="+mj-lt"/>
              </a:rPr>
              <a:t>Objective</a:t>
            </a:r>
          </a:p>
        </p:txBody>
      </p:sp>
      <p:sp>
        <p:nvSpPr>
          <p:cNvPr id="8" name="TextBox 7">
            <a:extLst>
              <a:ext uri="{FF2B5EF4-FFF2-40B4-BE49-F238E27FC236}">
                <a16:creationId xmlns:a16="http://schemas.microsoft.com/office/drawing/2014/main" id="{470B1695-BFEC-62D1-9E72-70D612D0F82E}"/>
              </a:ext>
            </a:extLst>
          </p:cNvPr>
          <p:cNvSpPr txBox="1"/>
          <p:nvPr/>
        </p:nvSpPr>
        <p:spPr>
          <a:xfrm>
            <a:off x="1018522" y="2375172"/>
            <a:ext cx="5466950" cy="3139321"/>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200" dirty="0"/>
              <a:t>The Objective of this project is to find out what causes customers to leave (churn) in a telecom company by analyzing and visualizing the data. Using tools like MySQL, Power BI, the project aims to create clear Insights in SQL queries and dashboards for Churn, Revenue, and Services. These insights will help the company take smart actions to keep customers happy and reduce churn.</a:t>
            </a:r>
            <a:endParaRPr lang="en-US" sz="2200" dirty="0">
              <a:solidFill>
                <a:schemeClr val="bg2">
                  <a:lumMod val="10000"/>
                </a:schemeClr>
              </a:solidFill>
            </a:endParaRPr>
          </a:p>
        </p:txBody>
      </p:sp>
      <p:pic>
        <p:nvPicPr>
          <p:cNvPr id="5" name="Picture 4">
            <a:extLst>
              <a:ext uri="{FF2B5EF4-FFF2-40B4-BE49-F238E27FC236}">
                <a16:creationId xmlns:a16="http://schemas.microsoft.com/office/drawing/2014/main" id="{B250DAAF-5C1C-D14E-E31D-26F651B4939B}"/>
              </a:ext>
              <a:ext uri="{C183D7F6-B498-43B3-948B-1728B52AA6E4}">
                <adec:decorative xmlns:adec="http://schemas.microsoft.com/office/drawing/2017/decorative" val="1"/>
              </a:ext>
            </a:extLst>
          </p:cNvPr>
          <p:cNvPicPr>
            <a:picLocks noChangeAspect="1"/>
          </p:cNvPicPr>
          <p:nvPr/>
        </p:nvPicPr>
        <p:blipFill>
          <a:blip r:embed="rId5">
            <a:alphaModFix amt="75000"/>
            <a:extLst>
              <a:ext uri="{28A0092B-C50C-407E-A947-70E740481C1C}">
                <a14:useLocalDpi xmlns:a14="http://schemas.microsoft.com/office/drawing/2010/main" val="0"/>
              </a:ext>
            </a:extLst>
          </a:blip>
          <a:stretch>
            <a:fillRect/>
          </a:stretch>
        </p:blipFill>
        <p:spPr>
          <a:xfrm>
            <a:off x="7033093" y="2052548"/>
            <a:ext cx="4289889" cy="4146954"/>
          </a:xfrm>
          <a:prstGeom prst="flowChartConnector">
            <a:avLst/>
          </a:prstGeom>
          <a:solidFill>
            <a:srgbClr val="C7EBFF"/>
          </a:solidFill>
          <a:ln>
            <a:noFill/>
          </a:ln>
          <a:effectLst/>
        </p:spPr>
      </p:pic>
      <p:sp>
        <p:nvSpPr>
          <p:cNvPr id="12" name="Rectangle 11">
            <a:extLst>
              <a:ext uri="{FF2B5EF4-FFF2-40B4-BE49-F238E27FC236}">
                <a16:creationId xmlns:a16="http://schemas.microsoft.com/office/drawing/2014/main" id="{81158D77-B45E-BD95-B449-31C64D7D7E32}"/>
              </a:ext>
            </a:extLst>
          </p:cNvPr>
          <p:cNvSpPr/>
          <p:nvPr/>
        </p:nvSpPr>
        <p:spPr>
          <a:xfrm>
            <a:off x="0" y="3367268"/>
            <a:ext cx="1018522" cy="7587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B3F470B-651C-9039-5A50-7B9A1B42F027}"/>
              </a:ext>
            </a:extLst>
          </p:cNvPr>
          <p:cNvSpPr/>
          <p:nvPr/>
        </p:nvSpPr>
        <p:spPr>
          <a:xfrm>
            <a:off x="-8389" y="465587"/>
            <a:ext cx="576000" cy="90000"/>
          </a:xfrm>
          <a:prstGeom prst="rect">
            <a:avLst/>
          </a:prstGeom>
          <a:solidFill>
            <a:srgbClr val="4D14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A9CEAD9-5BC9-EA3F-D94D-1B29F8B9199C}"/>
              </a:ext>
            </a:extLst>
          </p:cNvPr>
          <p:cNvSpPr/>
          <p:nvPr/>
        </p:nvSpPr>
        <p:spPr>
          <a:xfrm>
            <a:off x="11616000" y="457198"/>
            <a:ext cx="576000" cy="97200"/>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161A443-F511-B733-698D-E7B1DCF43597}"/>
              </a:ext>
            </a:extLst>
          </p:cNvPr>
          <p:cNvSpPr txBox="1"/>
          <p:nvPr/>
        </p:nvSpPr>
        <p:spPr>
          <a:xfrm>
            <a:off x="11096024" y="6448797"/>
            <a:ext cx="748843" cy="369332"/>
          </a:xfrm>
          <a:prstGeom prst="rect">
            <a:avLst/>
          </a:prstGeom>
          <a:noFill/>
        </p:spPr>
        <p:txBody>
          <a:bodyPr wrap="square" rtlCol="0">
            <a:spAutoFit/>
          </a:bodyPr>
          <a:lstStyle/>
          <a:p>
            <a:r>
              <a:rPr lang="en-IN" dirty="0">
                <a:solidFill>
                  <a:schemeClr val="bg1">
                    <a:lumMod val="65000"/>
                  </a:schemeClr>
                </a:solidFill>
                <a:latin typeface="Gabriola" panose="04040605051002020D02" pitchFamily="82" charset="0"/>
              </a:rPr>
              <a:t>Page- 2</a:t>
            </a:r>
            <a:endParaRPr lang="en-US" dirty="0">
              <a:solidFill>
                <a:schemeClr val="bg1">
                  <a:lumMod val="65000"/>
                </a:schemeClr>
              </a:solidFill>
              <a:latin typeface="Gabriola" panose="04040605051002020D02" pitchFamily="82" charset="0"/>
            </a:endParaRPr>
          </a:p>
        </p:txBody>
      </p:sp>
      <p:pic>
        <p:nvPicPr>
          <p:cNvPr id="6" name="Graphic 5" descr="User with solid fill">
            <a:extLst>
              <a:ext uri="{FF2B5EF4-FFF2-40B4-BE49-F238E27FC236}">
                <a16:creationId xmlns:a16="http://schemas.microsoft.com/office/drawing/2014/main" id="{323A443C-9360-3921-65BB-CFE17733E41F}"/>
              </a:ext>
            </a:extLst>
          </p:cNvPr>
          <p:cNvPicPr>
            <a:picLocks noChangeAspect="1"/>
          </p:cNvPicPr>
          <p:nvPr/>
        </p:nvPicPr>
        <p:blipFill>
          <a:blip r:embed="rId6">
            <a:duotone>
              <a:prstClr val="black"/>
              <a:schemeClr val="tx2">
                <a:tint val="45000"/>
                <a:satMod val="400000"/>
              </a:schemeClr>
            </a:duotone>
            <a:alphaModFix amt="70000"/>
            <a:extLst>
              <a:ext uri="{96DAC541-7B7A-43D3-8B79-37D633B846F1}">
                <asvg:svgBlip xmlns:asvg="http://schemas.microsoft.com/office/drawing/2016/SVG/main" r:embed="rId7"/>
              </a:ext>
            </a:extLst>
          </a:blip>
          <a:stretch>
            <a:fillRect/>
          </a:stretch>
        </p:blipFill>
        <p:spPr>
          <a:xfrm>
            <a:off x="7593885" y="858557"/>
            <a:ext cx="500296" cy="500296"/>
          </a:xfrm>
          <a:prstGeom prst="rect">
            <a:avLst/>
          </a:prstGeom>
        </p:spPr>
      </p:pic>
      <p:pic>
        <p:nvPicPr>
          <p:cNvPr id="9" name="Graphic 8" descr="User with solid fill">
            <a:extLst>
              <a:ext uri="{FF2B5EF4-FFF2-40B4-BE49-F238E27FC236}">
                <a16:creationId xmlns:a16="http://schemas.microsoft.com/office/drawing/2014/main" id="{733FA755-2812-AB9F-F8E2-DD6AFB1441D2}"/>
              </a:ext>
            </a:extLst>
          </p:cNvPr>
          <p:cNvPicPr>
            <a:picLocks noChangeAspect="1"/>
          </p:cNvPicPr>
          <p:nvPr/>
        </p:nvPicPr>
        <p:blipFill>
          <a:blip r:embed="rId6">
            <a:duotone>
              <a:prstClr val="black"/>
              <a:schemeClr val="tx2">
                <a:tint val="45000"/>
                <a:satMod val="400000"/>
              </a:schemeClr>
            </a:duotone>
            <a:alphaModFix amt="70000"/>
            <a:extLst>
              <a:ext uri="{96DAC541-7B7A-43D3-8B79-37D633B846F1}">
                <asvg:svgBlip xmlns:asvg="http://schemas.microsoft.com/office/drawing/2016/SVG/main" r:embed="rId7"/>
              </a:ext>
            </a:extLst>
          </a:blip>
          <a:stretch>
            <a:fillRect/>
          </a:stretch>
        </p:blipFill>
        <p:spPr>
          <a:xfrm>
            <a:off x="6725330" y="606710"/>
            <a:ext cx="716674" cy="716674"/>
          </a:xfrm>
          <a:prstGeom prst="rect">
            <a:avLst/>
          </a:prstGeom>
        </p:spPr>
      </p:pic>
      <p:pic>
        <p:nvPicPr>
          <p:cNvPr id="10" name="Graphic 9" descr="User with solid fill">
            <a:extLst>
              <a:ext uri="{FF2B5EF4-FFF2-40B4-BE49-F238E27FC236}">
                <a16:creationId xmlns:a16="http://schemas.microsoft.com/office/drawing/2014/main" id="{BCCABBF1-297E-D7F4-0427-55C63C423B60}"/>
              </a:ext>
            </a:extLst>
          </p:cNvPr>
          <p:cNvPicPr>
            <a:picLocks noChangeAspect="1"/>
          </p:cNvPicPr>
          <p:nvPr/>
        </p:nvPicPr>
        <p:blipFill>
          <a:blip r:embed="rId8">
            <a:duotone>
              <a:prstClr val="black"/>
              <a:schemeClr val="tx2">
                <a:tint val="45000"/>
                <a:satMod val="400000"/>
              </a:schemeClr>
            </a:duotone>
            <a:alphaModFix amt="50000"/>
            <a:extLst>
              <a:ext uri="{96DAC541-7B7A-43D3-8B79-37D633B846F1}">
                <asvg:svgBlip xmlns:asvg="http://schemas.microsoft.com/office/drawing/2016/SVG/main" r:embed="rId9"/>
              </a:ext>
            </a:extLst>
          </a:blip>
          <a:stretch>
            <a:fillRect/>
          </a:stretch>
        </p:blipFill>
        <p:spPr>
          <a:xfrm>
            <a:off x="6982955" y="1412350"/>
            <a:ext cx="682597" cy="682597"/>
          </a:xfrm>
          <a:prstGeom prst="rect">
            <a:avLst/>
          </a:prstGeom>
        </p:spPr>
      </p:pic>
      <p:pic>
        <p:nvPicPr>
          <p:cNvPr id="17" name="Graphic 16" descr="User with solid fill">
            <a:extLst>
              <a:ext uri="{FF2B5EF4-FFF2-40B4-BE49-F238E27FC236}">
                <a16:creationId xmlns:a16="http://schemas.microsoft.com/office/drawing/2014/main" id="{CF216DC7-FEEE-25A5-FE6E-8C46E279E30C}"/>
              </a:ext>
            </a:extLst>
          </p:cNvPr>
          <p:cNvPicPr>
            <a:picLocks noChangeAspect="1"/>
          </p:cNvPicPr>
          <p:nvPr/>
        </p:nvPicPr>
        <p:blipFill>
          <a:blip r:embed="rId6">
            <a:duotone>
              <a:prstClr val="black"/>
              <a:schemeClr val="tx2">
                <a:tint val="45000"/>
                <a:satMod val="400000"/>
              </a:schemeClr>
            </a:duotone>
            <a:alphaModFix amt="70000"/>
            <a:extLst>
              <a:ext uri="{96DAC541-7B7A-43D3-8B79-37D633B846F1}">
                <asvg:svgBlip xmlns:asvg="http://schemas.microsoft.com/office/drawing/2016/SVG/main" r:embed="rId7"/>
              </a:ext>
            </a:extLst>
          </a:blip>
          <a:stretch>
            <a:fillRect/>
          </a:stretch>
        </p:blipFill>
        <p:spPr>
          <a:xfrm>
            <a:off x="11012557" y="2290013"/>
            <a:ext cx="500296" cy="500296"/>
          </a:xfrm>
          <a:prstGeom prst="rect">
            <a:avLst/>
          </a:prstGeom>
        </p:spPr>
      </p:pic>
      <p:pic>
        <p:nvPicPr>
          <p:cNvPr id="18" name="Graphic 17" descr="User with solid fill">
            <a:extLst>
              <a:ext uri="{FF2B5EF4-FFF2-40B4-BE49-F238E27FC236}">
                <a16:creationId xmlns:a16="http://schemas.microsoft.com/office/drawing/2014/main" id="{8A8C3485-015F-08CB-6BD5-57CF31079DE7}"/>
              </a:ext>
            </a:extLst>
          </p:cNvPr>
          <p:cNvPicPr>
            <a:picLocks noChangeAspect="1"/>
          </p:cNvPicPr>
          <p:nvPr/>
        </p:nvPicPr>
        <p:blipFill>
          <a:blip r:embed="rId6">
            <a:duotone>
              <a:prstClr val="black"/>
              <a:schemeClr val="tx2">
                <a:tint val="45000"/>
                <a:satMod val="400000"/>
              </a:schemeClr>
            </a:duotone>
            <a:alphaModFix amt="70000"/>
            <a:extLst>
              <a:ext uri="{96DAC541-7B7A-43D3-8B79-37D633B846F1}">
                <asvg:svgBlip xmlns:asvg="http://schemas.microsoft.com/office/drawing/2016/SVG/main" r:embed="rId7"/>
              </a:ext>
            </a:extLst>
          </a:blip>
          <a:stretch>
            <a:fillRect/>
          </a:stretch>
        </p:blipFill>
        <p:spPr>
          <a:xfrm>
            <a:off x="8194768" y="554398"/>
            <a:ext cx="708697" cy="708697"/>
          </a:xfrm>
          <a:prstGeom prst="rect">
            <a:avLst/>
          </a:prstGeom>
        </p:spPr>
      </p:pic>
      <p:pic>
        <p:nvPicPr>
          <p:cNvPr id="19" name="Graphic 18" descr="User with solid fill">
            <a:extLst>
              <a:ext uri="{FF2B5EF4-FFF2-40B4-BE49-F238E27FC236}">
                <a16:creationId xmlns:a16="http://schemas.microsoft.com/office/drawing/2014/main" id="{8AD629E5-EB5B-DFA9-8528-46AA2478AD76}"/>
              </a:ext>
            </a:extLst>
          </p:cNvPr>
          <p:cNvPicPr>
            <a:picLocks noChangeAspect="1"/>
          </p:cNvPicPr>
          <p:nvPr/>
        </p:nvPicPr>
        <p:blipFill>
          <a:blip r:embed="rId6">
            <a:duotone>
              <a:prstClr val="black"/>
              <a:schemeClr val="tx2">
                <a:tint val="45000"/>
                <a:satMod val="400000"/>
              </a:schemeClr>
            </a:duotone>
            <a:alphaModFix amt="70000"/>
            <a:extLst>
              <a:ext uri="{96DAC541-7B7A-43D3-8B79-37D633B846F1}">
                <asvg:svgBlip xmlns:asvg="http://schemas.microsoft.com/office/drawing/2016/SVG/main" r:embed="rId7"/>
              </a:ext>
            </a:extLst>
          </a:blip>
          <a:stretch>
            <a:fillRect/>
          </a:stretch>
        </p:blipFill>
        <p:spPr>
          <a:xfrm>
            <a:off x="11220297" y="820751"/>
            <a:ext cx="500296" cy="500296"/>
          </a:xfrm>
          <a:prstGeom prst="rect">
            <a:avLst/>
          </a:prstGeom>
        </p:spPr>
      </p:pic>
      <p:pic>
        <p:nvPicPr>
          <p:cNvPr id="20" name="Graphic 19" descr="User with solid fill">
            <a:extLst>
              <a:ext uri="{FF2B5EF4-FFF2-40B4-BE49-F238E27FC236}">
                <a16:creationId xmlns:a16="http://schemas.microsoft.com/office/drawing/2014/main" id="{29D6FCCE-282E-646F-20D3-7844346AA1A1}"/>
              </a:ext>
            </a:extLst>
          </p:cNvPr>
          <p:cNvPicPr>
            <a:picLocks noChangeAspect="1"/>
          </p:cNvPicPr>
          <p:nvPr/>
        </p:nvPicPr>
        <p:blipFill>
          <a:blip r:embed="rId6">
            <a:duotone>
              <a:prstClr val="black"/>
              <a:schemeClr val="tx2">
                <a:tint val="45000"/>
                <a:satMod val="400000"/>
              </a:schemeClr>
            </a:duotone>
            <a:alphaModFix amt="70000"/>
            <a:extLst>
              <a:ext uri="{96DAC541-7B7A-43D3-8B79-37D633B846F1}">
                <asvg:svgBlip xmlns:asvg="http://schemas.microsoft.com/office/drawing/2016/SVG/main" r:embed="rId7"/>
              </a:ext>
            </a:extLst>
          </a:blip>
          <a:stretch>
            <a:fillRect/>
          </a:stretch>
        </p:blipFill>
        <p:spPr>
          <a:xfrm>
            <a:off x="10452620" y="803612"/>
            <a:ext cx="660301" cy="660301"/>
          </a:xfrm>
          <a:prstGeom prst="rect">
            <a:avLst/>
          </a:prstGeom>
        </p:spPr>
      </p:pic>
      <p:pic>
        <p:nvPicPr>
          <p:cNvPr id="21" name="Graphic 20" descr="User with solid fill">
            <a:extLst>
              <a:ext uri="{FF2B5EF4-FFF2-40B4-BE49-F238E27FC236}">
                <a16:creationId xmlns:a16="http://schemas.microsoft.com/office/drawing/2014/main" id="{3428ABE2-C64A-E3B6-035A-085001D86DE5}"/>
              </a:ext>
            </a:extLst>
          </p:cNvPr>
          <p:cNvPicPr>
            <a:picLocks noChangeAspect="1"/>
          </p:cNvPicPr>
          <p:nvPr/>
        </p:nvPicPr>
        <p:blipFill>
          <a:blip r:embed="rId6">
            <a:duotone>
              <a:prstClr val="black"/>
              <a:schemeClr val="tx2">
                <a:tint val="45000"/>
                <a:satMod val="400000"/>
              </a:schemeClr>
            </a:duotone>
            <a:alphaModFix amt="70000"/>
            <a:extLst>
              <a:ext uri="{96DAC541-7B7A-43D3-8B79-37D633B846F1}">
                <asvg:svgBlip xmlns:asvg="http://schemas.microsoft.com/office/drawing/2016/SVG/main" r:embed="rId7"/>
              </a:ext>
            </a:extLst>
          </a:blip>
          <a:stretch>
            <a:fillRect/>
          </a:stretch>
        </p:blipFill>
        <p:spPr>
          <a:xfrm>
            <a:off x="11220298" y="1548704"/>
            <a:ext cx="649570" cy="649570"/>
          </a:xfrm>
          <a:prstGeom prst="rect">
            <a:avLst/>
          </a:prstGeom>
        </p:spPr>
      </p:pic>
      <p:pic>
        <p:nvPicPr>
          <p:cNvPr id="22" name="Graphic 21" descr="User with solid fill">
            <a:extLst>
              <a:ext uri="{FF2B5EF4-FFF2-40B4-BE49-F238E27FC236}">
                <a16:creationId xmlns:a16="http://schemas.microsoft.com/office/drawing/2014/main" id="{81ED6FF0-40E6-0F1B-46A7-4BCADAFB1509}"/>
              </a:ext>
            </a:extLst>
          </p:cNvPr>
          <p:cNvPicPr>
            <a:picLocks noChangeAspect="1"/>
          </p:cNvPicPr>
          <p:nvPr/>
        </p:nvPicPr>
        <p:blipFill>
          <a:blip r:embed="rId6">
            <a:duotone>
              <a:prstClr val="black"/>
              <a:schemeClr val="tx2">
                <a:tint val="45000"/>
                <a:satMod val="400000"/>
              </a:schemeClr>
            </a:duotone>
            <a:alphaModFix amt="70000"/>
            <a:extLst>
              <a:ext uri="{96DAC541-7B7A-43D3-8B79-37D633B846F1}">
                <asvg:svgBlip xmlns:asvg="http://schemas.microsoft.com/office/drawing/2016/SVG/main" r:embed="rId7"/>
              </a:ext>
            </a:extLst>
          </a:blip>
          <a:stretch>
            <a:fillRect/>
          </a:stretch>
        </p:blipFill>
        <p:spPr>
          <a:xfrm>
            <a:off x="9015417" y="603412"/>
            <a:ext cx="500296" cy="500296"/>
          </a:xfrm>
          <a:prstGeom prst="rect">
            <a:avLst/>
          </a:prstGeom>
        </p:spPr>
      </p:pic>
      <p:pic>
        <p:nvPicPr>
          <p:cNvPr id="23" name="Graphic 22" descr="User with solid fill">
            <a:extLst>
              <a:ext uri="{FF2B5EF4-FFF2-40B4-BE49-F238E27FC236}">
                <a16:creationId xmlns:a16="http://schemas.microsoft.com/office/drawing/2014/main" id="{2CC069C3-6678-AD9B-37FD-D5F72AD5881D}"/>
              </a:ext>
            </a:extLst>
          </p:cNvPr>
          <p:cNvPicPr>
            <a:picLocks noChangeAspect="1"/>
          </p:cNvPicPr>
          <p:nvPr/>
        </p:nvPicPr>
        <p:blipFill>
          <a:blip r:embed="rId6">
            <a:duotone>
              <a:prstClr val="black"/>
              <a:schemeClr val="tx2">
                <a:tint val="45000"/>
                <a:satMod val="400000"/>
              </a:schemeClr>
            </a:duotone>
            <a:alphaModFix amt="70000"/>
            <a:extLst>
              <a:ext uri="{96DAC541-7B7A-43D3-8B79-37D633B846F1}">
                <asvg:svgBlip xmlns:asvg="http://schemas.microsoft.com/office/drawing/2016/SVG/main" r:embed="rId7"/>
              </a:ext>
            </a:extLst>
          </a:blip>
          <a:stretch>
            <a:fillRect/>
          </a:stretch>
        </p:blipFill>
        <p:spPr>
          <a:xfrm>
            <a:off x="9609522" y="721093"/>
            <a:ext cx="660301" cy="660301"/>
          </a:xfrm>
          <a:prstGeom prst="rect">
            <a:avLst/>
          </a:prstGeom>
        </p:spPr>
      </p:pic>
      <p:pic>
        <p:nvPicPr>
          <p:cNvPr id="25" name="Graphic 24" descr="User with solid fill">
            <a:extLst>
              <a:ext uri="{FF2B5EF4-FFF2-40B4-BE49-F238E27FC236}">
                <a16:creationId xmlns:a16="http://schemas.microsoft.com/office/drawing/2014/main" id="{E6549C09-203B-FA11-15E8-ECCD26B2F1B1}"/>
              </a:ext>
            </a:extLst>
          </p:cNvPr>
          <p:cNvPicPr>
            <a:picLocks noChangeAspect="1"/>
          </p:cNvPicPr>
          <p:nvPr/>
        </p:nvPicPr>
        <p:blipFill>
          <a:blip r:embed="rId6">
            <a:duotone>
              <a:prstClr val="black"/>
              <a:schemeClr val="tx2">
                <a:tint val="45000"/>
                <a:satMod val="400000"/>
              </a:schemeClr>
            </a:duotone>
            <a:alphaModFix amt="50000"/>
            <a:extLst>
              <a:ext uri="{96DAC541-7B7A-43D3-8B79-37D633B846F1}">
                <asvg:svgBlip xmlns:asvg="http://schemas.microsoft.com/office/drawing/2016/SVG/main" r:embed="rId7"/>
              </a:ext>
            </a:extLst>
          </a:blip>
          <a:stretch>
            <a:fillRect/>
          </a:stretch>
        </p:blipFill>
        <p:spPr>
          <a:xfrm>
            <a:off x="9248907" y="1305394"/>
            <a:ext cx="500296" cy="500296"/>
          </a:xfrm>
          <a:prstGeom prst="rect">
            <a:avLst/>
          </a:prstGeom>
        </p:spPr>
      </p:pic>
      <p:pic>
        <p:nvPicPr>
          <p:cNvPr id="4" name="Graphic 3" descr="User with solid fill">
            <a:extLst>
              <a:ext uri="{FF2B5EF4-FFF2-40B4-BE49-F238E27FC236}">
                <a16:creationId xmlns:a16="http://schemas.microsoft.com/office/drawing/2014/main" id="{889D8D52-8944-5199-ED18-EA79C8B17986}"/>
              </a:ext>
            </a:extLst>
          </p:cNvPr>
          <p:cNvPicPr>
            <a:picLocks noChangeAspect="1"/>
          </p:cNvPicPr>
          <p:nvPr/>
        </p:nvPicPr>
        <p:blipFill>
          <a:blip r:embed="rId8">
            <a:duotone>
              <a:prstClr val="black"/>
              <a:schemeClr val="tx2">
                <a:tint val="45000"/>
                <a:satMod val="400000"/>
              </a:schemeClr>
            </a:duotone>
            <a:alphaModFix amt="50000"/>
            <a:extLst>
              <a:ext uri="{96DAC541-7B7A-43D3-8B79-37D633B846F1}">
                <asvg:svgBlip xmlns:asvg="http://schemas.microsoft.com/office/drawing/2016/SVG/main" r:embed="rId10"/>
              </a:ext>
            </a:extLst>
          </a:blip>
          <a:stretch>
            <a:fillRect/>
          </a:stretch>
        </p:blipFill>
        <p:spPr>
          <a:xfrm>
            <a:off x="6451476" y="2710265"/>
            <a:ext cx="682597" cy="682597"/>
          </a:xfrm>
          <a:prstGeom prst="rect">
            <a:avLst/>
          </a:prstGeom>
          <a:effectLst/>
        </p:spPr>
      </p:pic>
      <p:pic>
        <p:nvPicPr>
          <p:cNvPr id="26" name="Graphic 25" descr="User with solid fill">
            <a:extLst>
              <a:ext uri="{FF2B5EF4-FFF2-40B4-BE49-F238E27FC236}">
                <a16:creationId xmlns:a16="http://schemas.microsoft.com/office/drawing/2014/main" id="{40FB9B96-F1C6-7A70-7D48-51D29F70D4DB}"/>
              </a:ext>
            </a:extLst>
          </p:cNvPr>
          <p:cNvPicPr>
            <a:picLocks noChangeAspect="1"/>
          </p:cNvPicPr>
          <p:nvPr/>
        </p:nvPicPr>
        <p:blipFill>
          <a:blip r:embed="rId6">
            <a:duotone>
              <a:prstClr val="black"/>
              <a:schemeClr val="tx2">
                <a:tint val="45000"/>
                <a:satMod val="400000"/>
              </a:schemeClr>
            </a:duotone>
            <a:alphaModFix amt="50000"/>
            <a:extLst>
              <a:ext uri="{96DAC541-7B7A-43D3-8B79-37D633B846F1}">
                <asvg:svgBlip xmlns:asvg="http://schemas.microsoft.com/office/drawing/2016/SVG/main" r:embed="rId7"/>
              </a:ext>
            </a:extLst>
          </a:blip>
          <a:stretch>
            <a:fillRect/>
          </a:stretch>
        </p:blipFill>
        <p:spPr>
          <a:xfrm>
            <a:off x="6803236" y="2183913"/>
            <a:ext cx="500296" cy="500296"/>
          </a:xfrm>
          <a:prstGeom prst="rect">
            <a:avLst/>
          </a:prstGeom>
        </p:spPr>
      </p:pic>
    </p:spTree>
    <p:extLst>
      <p:ext uri="{BB962C8B-B14F-4D97-AF65-F5344CB8AC3E}">
        <p14:creationId xmlns:p14="http://schemas.microsoft.com/office/powerpoint/2010/main" val="8343316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FFF"/>
        </a:solidFill>
        <a:effectLst/>
      </p:bgPr>
    </p:bg>
    <p:spTree>
      <p:nvGrpSpPr>
        <p:cNvPr id="1" name="">
          <a:extLst>
            <a:ext uri="{FF2B5EF4-FFF2-40B4-BE49-F238E27FC236}">
              <a16:creationId xmlns:a16="http://schemas.microsoft.com/office/drawing/2014/main" id="{DB00FA7E-B50E-9D29-0A28-038BEE513409}"/>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7DE394C9-B39E-70E5-B240-CEEBAA342285}"/>
              </a:ext>
            </a:extLst>
          </p:cNvPr>
          <p:cNvSpPr/>
          <p:nvPr/>
        </p:nvSpPr>
        <p:spPr>
          <a:xfrm rot="16200000">
            <a:off x="11441717" y="4872218"/>
            <a:ext cx="755612" cy="739706"/>
          </a:xfrm>
          <a:prstGeom prst="rect">
            <a:avLst/>
          </a:prstGeom>
          <a:solidFill>
            <a:srgbClr val="FBD04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ECF0F3E-0EAB-D63A-A052-B7B476D26CD0}"/>
              </a:ext>
            </a:extLst>
          </p:cNvPr>
          <p:cNvSpPr/>
          <p:nvPr/>
        </p:nvSpPr>
        <p:spPr>
          <a:xfrm rot="5400000">
            <a:off x="-17681" y="2319601"/>
            <a:ext cx="755612" cy="739706"/>
          </a:xfrm>
          <a:prstGeom prst="rect">
            <a:avLst/>
          </a:prstGeom>
          <a:solidFill>
            <a:srgbClr val="FBD04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A4B12CA-17E4-0041-4984-533F1F42D66B}"/>
              </a:ext>
              <a:ext uri="{C183D7F6-B498-43B3-948B-1728B52AA6E4}">
                <adec:decorative xmlns:adec="http://schemas.microsoft.com/office/drawing/2017/decorative" val="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11200"/>
                    </a14:imgEffect>
                    <a14:imgEffect>
                      <a14:brightnessContrast bright="50000" contrast="-50000"/>
                    </a14:imgEffect>
                  </a14:imgLayer>
                </a14:imgProps>
              </a:ext>
              <a:ext uri="{28A0092B-C50C-407E-A947-70E740481C1C}">
                <a14:useLocalDpi xmlns:a14="http://schemas.microsoft.com/office/drawing/2010/main" val="0"/>
              </a:ext>
            </a:extLst>
          </a:blip>
          <a:stretch>
            <a:fillRect/>
          </a:stretch>
        </p:blipFill>
        <p:spPr>
          <a:xfrm>
            <a:off x="353021" y="4526638"/>
            <a:ext cx="2677297" cy="2332800"/>
          </a:xfrm>
          <a:prstGeom prst="roundRect">
            <a:avLst/>
          </a:prstGeom>
        </p:spPr>
      </p:pic>
      <p:pic>
        <p:nvPicPr>
          <p:cNvPr id="2" name="Picture 1">
            <a:extLst>
              <a:ext uri="{FF2B5EF4-FFF2-40B4-BE49-F238E27FC236}">
                <a16:creationId xmlns:a16="http://schemas.microsoft.com/office/drawing/2014/main" id="{EEEC1E77-09DE-1713-A7EA-D208759A2031}"/>
              </a:ext>
              <a:ext uri="{C183D7F6-B498-43B3-948B-1728B52AA6E4}">
                <adec:decorative xmlns:adec="http://schemas.microsoft.com/office/drawing/2017/decorative" val="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11200"/>
                    </a14:imgEffect>
                    <a14:imgEffect>
                      <a14:brightnessContrast bright="50000" contrast="-50000"/>
                    </a14:imgEffect>
                  </a14:imgLayer>
                </a14:imgProps>
              </a:ext>
              <a:ext uri="{28A0092B-C50C-407E-A947-70E740481C1C}">
                <a14:useLocalDpi xmlns:a14="http://schemas.microsoft.com/office/drawing/2010/main" val="0"/>
              </a:ext>
            </a:extLst>
          </a:blip>
          <a:stretch>
            <a:fillRect/>
          </a:stretch>
        </p:blipFill>
        <p:spPr>
          <a:xfrm>
            <a:off x="9387742" y="977143"/>
            <a:ext cx="2484000" cy="2402978"/>
          </a:xfrm>
          <a:prstGeom prst="roundRect">
            <a:avLst/>
          </a:prstGeom>
        </p:spPr>
      </p:pic>
      <p:sp>
        <p:nvSpPr>
          <p:cNvPr id="5" name="TextBox 4">
            <a:extLst>
              <a:ext uri="{FF2B5EF4-FFF2-40B4-BE49-F238E27FC236}">
                <a16:creationId xmlns:a16="http://schemas.microsoft.com/office/drawing/2014/main" id="{100E0D25-5A57-9027-C28C-3CC1FDB6D55A}"/>
              </a:ext>
            </a:extLst>
          </p:cNvPr>
          <p:cNvSpPr txBox="1"/>
          <p:nvPr/>
        </p:nvSpPr>
        <p:spPr>
          <a:xfrm>
            <a:off x="989049" y="582967"/>
            <a:ext cx="5067802" cy="707886"/>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4000" b="1" u="sng" dirty="0">
                <a:solidFill>
                  <a:srgbClr val="903163"/>
                </a:solidFill>
                <a:latin typeface="+mj-lt"/>
              </a:rPr>
              <a:t>Dashboard</a:t>
            </a:r>
            <a:r>
              <a:rPr lang="en-US" sz="4000" dirty="0">
                <a:solidFill>
                  <a:srgbClr val="903163"/>
                </a:solidFill>
                <a:latin typeface="+mj-lt"/>
              </a:rPr>
              <a:t> </a:t>
            </a:r>
            <a:r>
              <a:rPr lang="en-US" sz="4000" b="1" u="sng" dirty="0">
                <a:solidFill>
                  <a:schemeClr val="tx1"/>
                </a:solidFill>
                <a:latin typeface="+mj-lt"/>
              </a:rPr>
              <a:t>Revenue</a:t>
            </a:r>
            <a:r>
              <a:rPr lang="en-US" sz="4000" b="1" dirty="0">
                <a:solidFill>
                  <a:schemeClr val="tx1"/>
                </a:solidFill>
                <a:latin typeface="+mj-lt"/>
              </a:rPr>
              <a:t>:</a:t>
            </a:r>
            <a:endParaRPr lang="en-US" sz="4000" b="1" dirty="0">
              <a:solidFill>
                <a:srgbClr val="903163"/>
              </a:solidFill>
              <a:latin typeface="+mj-lt"/>
            </a:endParaRPr>
          </a:p>
        </p:txBody>
      </p:sp>
      <p:pic>
        <p:nvPicPr>
          <p:cNvPr id="17" name="Graphic 16">
            <a:extLst>
              <a:ext uri="{FF2B5EF4-FFF2-40B4-BE49-F238E27FC236}">
                <a16:creationId xmlns:a16="http://schemas.microsoft.com/office/drawing/2014/main" id="{DB8ACA77-51CA-683B-B9BF-2F980284E6F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603846" y="506482"/>
            <a:ext cx="1669409" cy="784573"/>
          </a:xfrm>
          <a:prstGeom prst="rect">
            <a:avLst/>
          </a:prstGeom>
          <a:ln>
            <a:noFill/>
          </a:ln>
          <a:effectLst>
            <a:glow rad="139700">
              <a:schemeClr val="bg1">
                <a:lumMod val="85000"/>
                <a:alpha val="40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pic>
        <p:nvPicPr>
          <p:cNvPr id="36" name="Picture 35">
            <a:extLst>
              <a:ext uri="{FF2B5EF4-FFF2-40B4-BE49-F238E27FC236}">
                <a16:creationId xmlns:a16="http://schemas.microsoft.com/office/drawing/2014/main" id="{32427CDE-D852-6417-4068-09434D53FDDB}"/>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53001" y="1291056"/>
            <a:ext cx="10914077" cy="5276892"/>
          </a:xfrm>
          <a:prstGeom prst="rect">
            <a:avLst/>
          </a:prstGeom>
          <a:ln>
            <a:solidFill>
              <a:srgbClr val="FBD044"/>
            </a:solidFill>
          </a:ln>
        </p:spPr>
      </p:pic>
      <p:pic>
        <p:nvPicPr>
          <p:cNvPr id="3" name="Picture 2" descr="A light bulb with a brain inside&#10;&#10;AI-generated content may be incorrect.">
            <a:extLst>
              <a:ext uri="{FF2B5EF4-FFF2-40B4-BE49-F238E27FC236}">
                <a16:creationId xmlns:a16="http://schemas.microsoft.com/office/drawing/2014/main" id="{747F9A38-0EA7-850E-AF33-08F659004CF2}"/>
              </a:ext>
            </a:extLst>
          </p:cNvPr>
          <p:cNvPicPr>
            <a:picLocks noChangeAspect="1"/>
          </p:cNvPicPr>
          <p:nvPr/>
        </p:nvPicPr>
        <p:blipFill>
          <a:blip r:embed="rId7">
            <a:grayscl/>
            <a:alphaModFix amt="80000"/>
            <a:extLst>
              <a:ext uri="{28A0092B-C50C-407E-A947-70E740481C1C}">
                <a14:useLocalDpi xmlns:a14="http://schemas.microsoft.com/office/drawing/2010/main" val="0"/>
              </a:ext>
            </a:extLst>
          </a:blip>
          <a:stretch>
            <a:fillRect/>
          </a:stretch>
        </p:blipFill>
        <p:spPr>
          <a:xfrm>
            <a:off x="303701" y="506482"/>
            <a:ext cx="914399" cy="847865"/>
          </a:xfrm>
          <a:prstGeom prst="rect">
            <a:avLst/>
          </a:prstGeom>
          <a:effectLst>
            <a:outerShdw blurRad="50800" dist="38100" algn="l" rotWithShape="0">
              <a:prstClr val="black">
                <a:alpha val="40000"/>
              </a:prstClr>
            </a:outerShdw>
          </a:effectLst>
        </p:spPr>
      </p:pic>
      <p:sp>
        <p:nvSpPr>
          <p:cNvPr id="8" name="TextBox 7">
            <a:extLst>
              <a:ext uri="{FF2B5EF4-FFF2-40B4-BE49-F238E27FC236}">
                <a16:creationId xmlns:a16="http://schemas.microsoft.com/office/drawing/2014/main" id="{568D6F27-CEC4-3210-DF81-664F89A81D0F}"/>
              </a:ext>
            </a:extLst>
          </p:cNvPr>
          <p:cNvSpPr txBox="1"/>
          <p:nvPr/>
        </p:nvSpPr>
        <p:spPr>
          <a:xfrm>
            <a:off x="11322996" y="6460493"/>
            <a:ext cx="869004" cy="369332"/>
          </a:xfrm>
          <a:prstGeom prst="rect">
            <a:avLst/>
          </a:prstGeom>
          <a:noFill/>
        </p:spPr>
        <p:txBody>
          <a:bodyPr wrap="square" rtlCol="0">
            <a:spAutoFit/>
          </a:bodyPr>
          <a:lstStyle/>
          <a:p>
            <a:r>
              <a:rPr lang="en-IN" dirty="0">
                <a:solidFill>
                  <a:schemeClr val="bg1">
                    <a:lumMod val="65000"/>
                  </a:schemeClr>
                </a:solidFill>
                <a:latin typeface="Gabriola" panose="04040605051002020D02" pitchFamily="82" charset="0"/>
              </a:rPr>
              <a:t>Page- 20</a:t>
            </a:r>
          </a:p>
        </p:txBody>
      </p:sp>
    </p:spTree>
    <p:extLst>
      <p:ext uri="{BB962C8B-B14F-4D97-AF65-F5344CB8AC3E}">
        <p14:creationId xmlns:p14="http://schemas.microsoft.com/office/powerpoint/2010/main" val="481563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FFF"/>
        </a:solidFill>
        <a:effectLst/>
      </p:bgPr>
    </p:bg>
    <p:spTree>
      <p:nvGrpSpPr>
        <p:cNvPr id="1" name="">
          <a:extLst>
            <a:ext uri="{FF2B5EF4-FFF2-40B4-BE49-F238E27FC236}">
              <a16:creationId xmlns:a16="http://schemas.microsoft.com/office/drawing/2014/main" id="{49141392-1051-E825-69CD-4A1C47CD6AD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C98A5F2-E467-932F-960F-3A265D6FE566}"/>
              </a:ext>
            </a:extLst>
          </p:cNvPr>
          <p:cNvSpPr/>
          <p:nvPr/>
        </p:nvSpPr>
        <p:spPr>
          <a:xfrm rot="5400000">
            <a:off x="-17681" y="2319601"/>
            <a:ext cx="755612" cy="739706"/>
          </a:xfrm>
          <a:prstGeom prst="rect">
            <a:avLst/>
          </a:prstGeom>
          <a:solidFill>
            <a:srgbClr val="019C5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23EB9E0-E95C-7F5D-4077-E7DBC644E208}"/>
              </a:ext>
            </a:extLst>
          </p:cNvPr>
          <p:cNvSpPr/>
          <p:nvPr/>
        </p:nvSpPr>
        <p:spPr>
          <a:xfrm rot="16200000">
            <a:off x="11444341" y="4819285"/>
            <a:ext cx="755612" cy="739706"/>
          </a:xfrm>
          <a:prstGeom prst="rect">
            <a:avLst/>
          </a:prstGeom>
          <a:solidFill>
            <a:srgbClr val="019C5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A930BC0-CC7E-4E4F-3E5E-C6EB5CD6DEB4}"/>
              </a:ext>
              <a:ext uri="{C183D7F6-B498-43B3-948B-1728B52AA6E4}">
                <adec:decorative xmlns:adec="http://schemas.microsoft.com/office/drawing/2017/decorative" val="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11200"/>
                    </a14:imgEffect>
                    <a14:imgEffect>
                      <a14:brightnessContrast bright="50000" contrast="-50000"/>
                    </a14:imgEffect>
                  </a14:imgLayer>
                </a14:imgProps>
              </a:ext>
              <a:ext uri="{28A0092B-C50C-407E-A947-70E740481C1C}">
                <a14:useLocalDpi xmlns:a14="http://schemas.microsoft.com/office/drawing/2010/main" val="0"/>
              </a:ext>
            </a:extLst>
          </a:blip>
          <a:stretch>
            <a:fillRect/>
          </a:stretch>
        </p:blipFill>
        <p:spPr>
          <a:xfrm>
            <a:off x="372477" y="4526638"/>
            <a:ext cx="2677297" cy="2332800"/>
          </a:xfrm>
          <a:prstGeom prst="roundRect">
            <a:avLst/>
          </a:prstGeom>
        </p:spPr>
      </p:pic>
      <p:pic>
        <p:nvPicPr>
          <p:cNvPr id="2" name="Picture 1">
            <a:extLst>
              <a:ext uri="{FF2B5EF4-FFF2-40B4-BE49-F238E27FC236}">
                <a16:creationId xmlns:a16="http://schemas.microsoft.com/office/drawing/2014/main" id="{3247B244-01CD-6DE0-D2F7-BF519CCF1117}"/>
              </a:ext>
              <a:ext uri="{C183D7F6-B498-43B3-948B-1728B52AA6E4}">
                <adec:decorative xmlns:adec="http://schemas.microsoft.com/office/drawing/2017/decorative" val="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11200"/>
                    </a14:imgEffect>
                    <a14:imgEffect>
                      <a14:brightnessContrast bright="50000" contrast="-50000"/>
                    </a14:imgEffect>
                  </a14:imgLayer>
                </a14:imgProps>
              </a:ext>
              <a:ext uri="{28A0092B-C50C-407E-A947-70E740481C1C}">
                <a14:useLocalDpi xmlns:a14="http://schemas.microsoft.com/office/drawing/2010/main" val="0"/>
              </a:ext>
            </a:extLst>
          </a:blip>
          <a:stretch>
            <a:fillRect/>
          </a:stretch>
        </p:blipFill>
        <p:spPr>
          <a:xfrm>
            <a:off x="9368286" y="977143"/>
            <a:ext cx="2484000" cy="2402978"/>
          </a:xfrm>
          <a:prstGeom prst="roundRect">
            <a:avLst/>
          </a:prstGeom>
        </p:spPr>
      </p:pic>
      <p:sp>
        <p:nvSpPr>
          <p:cNvPr id="5" name="TextBox 4">
            <a:extLst>
              <a:ext uri="{FF2B5EF4-FFF2-40B4-BE49-F238E27FC236}">
                <a16:creationId xmlns:a16="http://schemas.microsoft.com/office/drawing/2014/main" id="{23E276D3-90CF-20E7-9A96-C8F1B62E9E58}"/>
              </a:ext>
            </a:extLst>
          </p:cNvPr>
          <p:cNvSpPr txBox="1"/>
          <p:nvPr/>
        </p:nvSpPr>
        <p:spPr>
          <a:xfrm>
            <a:off x="989049" y="573239"/>
            <a:ext cx="5067802" cy="707886"/>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4000" b="1" u="sng" dirty="0">
                <a:solidFill>
                  <a:srgbClr val="903163"/>
                </a:solidFill>
                <a:latin typeface="+mj-lt"/>
              </a:rPr>
              <a:t>Dashboard</a:t>
            </a:r>
            <a:r>
              <a:rPr lang="en-US" sz="4000" dirty="0">
                <a:solidFill>
                  <a:srgbClr val="903163"/>
                </a:solidFill>
                <a:latin typeface="+mj-lt"/>
              </a:rPr>
              <a:t> </a:t>
            </a:r>
            <a:r>
              <a:rPr lang="en-US" sz="4000" b="1" u="sng" dirty="0">
                <a:solidFill>
                  <a:schemeClr val="tx1"/>
                </a:solidFill>
                <a:latin typeface="+mj-lt"/>
              </a:rPr>
              <a:t>Service</a:t>
            </a:r>
            <a:r>
              <a:rPr lang="en-US" sz="4000" b="1" dirty="0">
                <a:solidFill>
                  <a:schemeClr val="tx1"/>
                </a:solidFill>
                <a:latin typeface="+mj-lt"/>
              </a:rPr>
              <a:t>:</a:t>
            </a:r>
            <a:endParaRPr lang="en-US" sz="4000" b="1" dirty="0">
              <a:solidFill>
                <a:srgbClr val="903163"/>
              </a:solidFill>
              <a:latin typeface="+mj-lt"/>
            </a:endParaRPr>
          </a:p>
        </p:txBody>
      </p:sp>
      <p:pic>
        <p:nvPicPr>
          <p:cNvPr id="17" name="Graphic 16">
            <a:extLst>
              <a:ext uri="{FF2B5EF4-FFF2-40B4-BE49-F238E27FC236}">
                <a16:creationId xmlns:a16="http://schemas.microsoft.com/office/drawing/2014/main" id="{EC217A1C-8E5C-6D02-B23D-397DC0439D94}"/>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Effect>
                      <a14:saturation sat="300000"/>
                    </a14:imgEffect>
                  </a14:imgLayer>
                </a14:imgProps>
              </a:ext>
              <a:ext uri="{28A0092B-C50C-407E-A947-70E740481C1C}">
                <a14:useLocalDpi xmlns:a14="http://schemas.microsoft.com/office/drawing/2010/main" val="0"/>
              </a:ext>
            </a:extLst>
          </a:blip>
          <a:srcRect/>
          <a:stretch/>
        </p:blipFill>
        <p:spPr>
          <a:xfrm>
            <a:off x="5790696" y="549613"/>
            <a:ext cx="784573" cy="707886"/>
          </a:xfrm>
          <a:prstGeom prst="rect">
            <a:avLst/>
          </a:prstGeom>
          <a:ln>
            <a:noFill/>
          </a:ln>
          <a:effectLst>
            <a:glow rad="139700">
              <a:schemeClr val="bg1">
                <a:lumMod val="85000"/>
                <a:alpha val="40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pic>
        <p:nvPicPr>
          <p:cNvPr id="36" name="Picture 35">
            <a:extLst>
              <a:ext uri="{FF2B5EF4-FFF2-40B4-BE49-F238E27FC236}">
                <a16:creationId xmlns:a16="http://schemas.microsoft.com/office/drawing/2014/main" id="{623509A4-066F-F03E-832C-B0496D820DF8}"/>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80936" y="1291056"/>
            <a:ext cx="10856067" cy="5276892"/>
          </a:xfrm>
          <a:prstGeom prst="rect">
            <a:avLst/>
          </a:prstGeom>
        </p:spPr>
      </p:pic>
      <p:pic>
        <p:nvPicPr>
          <p:cNvPr id="3" name="Picture 2" descr="A light bulb with a brain inside&#10;&#10;AI-generated content may be incorrect.">
            <a:extLst>
              <a:ext uri="{FF2B5EF4-FFF2-40B4-BE49-F238E27FC236}">
                <a16:creationId xmlns:a16="http://schemas.microsoft.com/office/drawing/2014/main" id="{850C94A2-215A-09C7-AE19-F2A6064F4136}"/>
              </a:ext>
            </a:extLst>
          </p:cNvPr>
          <p:cNvPicPr>
            <a:picLocks noChangeAspect="1"/>
          </p:cNvPicPr>
          <p:nvPr/>
        </p:nvPicPr>
        <p:blipFill>
          <a:blip r:embed="rId8">
            <a:grayscl/>
            <a:alphaModFix amt="80000"/>
            <a:extLst>
              <a:ext uri="{28A0092B-C50C-407E-A947-70E740481C1C}">
                <a14:useLocalDpi xmlns:a14="http://schemas.microsoft.com/office/drawing/2010/main" val="0"/>
              </a:ext>
            </a:extLst>
          </a:blip>
          <a:stretch>
            <a:fillRect/>
          </a:stretch>
        </p:blipFill>
        <p:spPr>
          <a:xfrm>
            <a:off x="303701" y="506482"/>
            <a:ext cx="914399" cy="847865"/>
          </a:xfrm>
          <a:prstGeom prst="rect">
            <a:avLst/>
          </a:prstGeom>
          <a:effectLst>
            <a:outerShdw blurRad="50800" dist="38100" algn="l" rotWithShape="0">
              <a:prstClr val="black">
                <a:alpha val="40000"/>
              </a:prstClr>
            </a:outerShdw>
          </a:effectLst>
        </p:spPr>
      </p:pic>
      <p:sp>
        <p:nvSpPr>
          <p:cNvPr id="8" name="TextBox 7">
            <a:extLst>
              <a:ext uri="{FF2B5EF4-FFF2-40B4-BE49-F238E27FC236}">
                <a16:creationId xmlns:a16="http://schemas.microsoft.com/office/drawing/2014/main" id="{19684B54-5866-7B3A-35AE-C6751C71B6D4}"/>
              </a:ext>
            </a:extLst>
          </p:cNvPr>
          <p:cNvSpPr txBox="1"/>
          <p:nvPr/>
        </p:nvSpPr>
        <p:spPr>
          <a:xfrm>
            <a:off x="11322996" y="6460493"/>
            <a:ext cx="869004" cy="369332"/>
          </a:xfrm>
          <a:prstGeom prst="rect">
            <a:avLst/>
          </a:prstGeom>
          <a:noFill/>
        </p:spPr>
        <p:txBody>
          <a:bodyPr wrap="square" rtlCol="0">
            <a:spAutoFit/>
          </a:bodyPr>
          <a:lstStyle/>
          <a:p>
            <a:r>
              <a:rPr lang="en-IN" dirty="0">
                <a:solidFill>
                  <a:schemeClr val="bg1">
                    <a:lumMod val="65000"/>
                  </a:schemeClr>
                </a:solidFill>
                <a:latin typeface="Gabriola" panose="04040605051002020D02" pitchFamily="82" charset="0"/>
              </a:rPr>
              <a:t>Page- 21</a:t>
            </a:r>
          </a:p>
        </p:txBody>
      </p:sp>
    </p:spTree>
    <p:extLst>
      <p:ext uri="{BB962C8B-B14F-4D97-AF65-F5344CB8AC3E}">
        <p14:creationId xmlns:p14="http://schemas.microsoft.com/office/powerpoint/2010/main" val="3496900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FFFF"/>
        </a:solidFill>
        <a:effectLst/>
      </p:bgPr>
    </p:bg>
    <p:spTree>
      <p:nvGrpSpPr>
        <p:cNvPr id="1" name="">
          <a:extLst>
            <a:ext uri="{FF2B5EF4-FFF2-40B4-BE49-F238E27FC236}">
              <a16:creationId xmlns:a16="http://schemas.microsoft.com/office/drawing/2014/main" id="{26C077A1-30AE-EA13-6979-033694806492}"/>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DB1AFCF4-5732-5490-C25B-0700EF31C3D0}"/>
              </a:ext>
              <a:ext uri="{C183D7F6-B498-43B3-948B-1728B52AA6E4}">
                <adec:decorative xmlns:adec="http://schemas.microsoft.com/office/drawing/2017/decorative" val="1"/>
              </a:ext>
            </a:extLst>
          </p:cNvPr>
          <p:cNvPicPr>
            <a:picLocks noChangeAspect="1"/>
          </p:cNvPicPr>
          <p:nvPr/>
        </p:nvPicPr>
        <p:blipFill>
          <a:blip r:embed="rId3">
            <a:alphaModFix amt="27000"/>
            <a:extLst>
              <a:ext uri="{BEBA8EAE-BF5A-486C-A8C5-ECC9F3942E4B}">
                <a14:imgProps xmlns:a14="http://schemas.microsoft.com/office/drawing/2010/main">
                  <a14:imgLayer r:embed="rId4">
                    <a14:imgEffect>
                      <a14:sharpenSoften amount="2000"/>
                    </a14:imgEffect>
                    <a14:imgEffect>
                      <a14:colorTemperature colorTemp="4700"/>
                    </a14:imgEffect>
                    <a14:imgEffect>
                      <a14:saturation sat="33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rot="12133678">
            <a:off x="-953766" y="3524865"/>
            <a:ext cx="3085329" cy="3116417"/>
          </a:xfrm>
          <a:prstGeom prst="chord">
            <a:avLst/>
          </a:prstGeom>
        </p:spPr>
      </p:pic>
      <p:sp>
        <p:nvSpPr>
          <p:cNvPr id="15" name="Rectangle 14">
            <a:extLst>
              <a:ext uri="{FF2B5EF4-FFF2-40B4-BE49-F238E27FC236}">
                <a16:creationId xmlns:a16="http://schemas.microsoft.com/office/drawing/2014/main" id="{B18D648D-3523-0AE9-7431-A21EBE10BC59}"/>
              </a:ext>
            </a:extLst>
          </p:cNvPr>
          <p:cNvSpPr/>
          <p:nvPr/>
        </p:nvSpPr>
        <p:spPr>
          <a:xfrm rot="16200000">
            <a:off x="11393613" y="5552101"/>
            <a:ext cx="727771" cy="969630"/>
          </a:xfrm>
          <a:prstGeom prst="rect">
            <a:avLst/>
          </a:prstGeom>
          <a:solidFill>
            <a:srgbClr val="46123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7DE205B-DEE5-89D4-8DD0-D34760665A61}"/>
              </a:ext>
            </a:extLst>
          </p:cNvPr>
          <p:cNvSpPr txBox="1"/>
          <p:nvPr/>
        </p:nvSpPr>
        <p:spPr>
          <a:xfrm>
            <a:off x="3910841" y="682492"/>
            <a:ext cx="4370317" cy="707886"/>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IN" sz="4000" b="1" u="sng" dirty="0">
                <a:solidFill>
                  <a:srgbClr val="903163"/>
                </a:solidFill>
                <a:latin typeface="+mj-lt"/>
              </a:rPr>
              <a:t>R</a:t>
            </a:r>
            <a:r>
              <a:rPr lang="en-US" sz="4000" b="1" u="sng" dirty="0">
                <a:solidFill>
                  <a:srgbClr val="903163"/>
                </a:solidFill>
                <a:latin typeface="+mj-lt"/>
              </a:rPr>
              <a:t>esults</a:t>
            </a:r>
            <a:r>
              <a:rPr lang="en-US" sz="4000" dirty="0">
                <a:solidFill>
                  <a:srgbClr val="903163"/>
                </a:solidFill>
                <a:latin typeface="+mj-lt"/>
              </a:rPr>
              <a:t> &amp; </a:t>
            </a:r>
            <a:r>
              <a:rPr lang="en-US" sz="4000" b="1" u="sng" dirty="0">
                <a:solidFill>
                  <a:schemeClr val="tx1"/>
                </a:solidFill>
                <a:latin typeface="+mj-lt"/>
              </a:rPr>
              <a:t>Insights</a:t>
            </a:r>
          </a:p>
        </p:txBody>
      </p:sp>
      <p:sp>
        <p:nvSpPr>
          <p:cNvPr id="12" name="Rectangle 11">
            <a:extLst>
              <a:ext uri="{FF2B5EF4-FFF2-40B4-BE49-F238E27FC236}">
                <a16:creationId xmlns:a16="http://schemas.microsoft.com/office/drawing/2014/main" id="{F02A856E-ED92-AEE0-E850-D1FABD08E805}"/>
              </a:ext>
            </a:extLst>
          </p:cNvPr>
          <p:cNvSpPr/>
          <p:nvPr/>
        </p:nvSpPr>
        <p:spPr>
          <a:xfrm rot="5400000">
            <a:off x="98383" y="851425"/>
            <a:ext cx="755612" cy="969630"/>
          </a:xfrm>
          <a:prstGeom prst="rect">
            <a:avLst/>
          </a:prstGeom>
          <a:solidFill>
            <a:srgbClr val="4612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B7E825E-EF08-C668-7ABE-53EA852BBD48}"/>
              </a:ext>
            </a:extLst>
          </p:cNvPr>
          <p:cNvSpPr/>
          <p:nvPr/>
        </p:nvSpPr>
        <p:spPr>
          <a:xfrm>
            <a:off x="0" y="465587"/>
            <a:ext cx="576000" cy="90000"/>
          </a:xfrm>
          <a:prstGeom prst="rect">
            <a:avLst/>
          </a:prstGeom>
          <a:solidFill>
            <a:srgbClr val="4D14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94289C6-C276-C8DF-28B7-D2787A5D17F0}"/>
              </a:ext>
            </a:extLst>
          </p:cNvPr>
          <p:cNvSpPr/>
          <p:nvPr/>
        </p:nvSpPr>
        <p:spPr>
          <a:xfrm>
            <a:off x="11616000" y="457198"/>
            <a:ext cx="576000" cy="97200"/>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FA08ACD-DB1E-EACB-99AD-DA300744589E}"/>
              </a:ext>
            </a:extLst>
          </p:cNvPr>
          <p:cNvSpPr txBox="1"/>
          <p:nvPr/>
        </p:nvSpPr>
        <p:spPr>
          <a:xfrm>
            <a:off x="11322996" y="6460493"/>
            <a:ext cx="869004" cy="369332"/>
          </a:xfrm>
          <a:prstGeom prst="rect">
            <a:avLst/>
          </a:prstGeom>
          <a:noFill/>
        </p:spPr>
        <p:txBody>
          <a:bodyPr wrap="square" rtlCol="0">
            <a:spAutoFit/>
          </a:bodyPr>
          <a:lstStyle/>
          <a:p>
            <a:r>
              <a:rPr lang="en-IN" b="1" dirty="0">
                <a:solidFill>
                  <a:schemeClr val="bg1">
                    <a:lumMod val="65000"/>
                  </a:schemeClr>
                </a:solidFill>
                <a:latin typeface="Gabriola" panose="04040605051002020D02" pitchFamily="82" charset="0"/>
              </a:rPr>
              <a:t>Page- 22</a:t>
            </a:r>
            <a:endParaRPr lang="en-US" b="1" dirty="0">
              <a:solidFill>
                <a:schemeClr val="bg1">
                  <a:lumMod val="65000"/>
                </a:schemeClr>
              </a:solidFill>
              <a:latin typeface="Gabriola" panose="04040605051002020D02" pitchFamily="82" charset="0"/>
            </a:endParaRPr>
          </a:p>
        </p:txBody>
      </p:sp>
      <p:pic>
        <p:nvPicPr>
          <p:cNvPr id="29" name="Picture 28" descr="A light bulb with a brain inside&#10;&#10;AI-generated content may be incorrect.">
            <a:extLst>
              <a:ext uri="{FF2B5EF4-FFF2-40B4-BE49-F238E27FC236}">
                <a16:creationId xmlns:a16="http://schemas.microsoft.com/office/drawing/2014/main" id="{07A5F258-C129-EC1E-A3E8-841039448560}"/>
              </a:ext>
            </a:extLst>
          </p:cNvPr>
          <p:cNvPicPr>
            <a:picLocks noChangeAspect="1"/>
          </p:cNvPicPr>
          <p:nvPr/>
        </p:nvPicPr>
        <p:blipFill>
          <a:blip r:embed="rId5">
            <a:grayscl/>
            <a:alphaModFix amt="80000"/>
            <a:extLst>
              <a:ext uri="{28A0092B-C50C-407E-A947-70E740481C1C}">
                <a14:useLocalDpi xmlns:a14="http://schemas.microsoft.com/office/drawing/2010/main" val="0"/>
              </a:ext>
            </a:extLst>
          </a:blip>
          <a:stretch>
            <a:fillRect/>
          </a:stretch>
        </p:blipFill>
        <p:spPr>
          <a:xfrm>
            <a:off x="3076906" y="554398"/>
            <a:ext cx="1028161" cy="940534"/>
          </a:xfrm>
          <a:prstGeom prst="rect">
            <a:avLst/>
          </a:prstGeom>
          <a:effectLst>
            <a:outerShdw blurRad="50800" dist="38100" algn="l" rotWithShape="0">
              <a:prstClr val="black">
                <a:alpha val="40000"/>
              </a:prstClr>
            </a:outerShdw>
          </a:effectLst>
        </p:spPr>
      </p:pic>
      <p:graphicFrame>
        <p:nvGraphicFramePr>
          <p:cNvPr id="5" name="Diagram 4">
            <a:extLst>
              <a:ext uri="{FF2B5EF4-FFF2-40B4-BE49-F238E27FC236}">
                <a16:creationId xmlns:a16="http://schemas.microsoft.com/office/drawing/2014/main" id="{18A51BEF-71F4-C9EF-8735-1B13AE17354A}"/>
              </a:ext>
            </a:extLst>
          </p:cNvPr>
          <p:cNvGraphicFramePr/>
          <p:nvPr>
            <p:extLst>
              <p:ext uri="{D42A27DB-BD31-4B8C-83A1-F6EECF244321}">
                <p14:modId xmlns:p14="http://schemas.microsoft.com/office/powerpoint/2010/main" val="1121226836"/>
              </p:ext>
            </p:extLst>
          </p:nvPr>
        </p:nvGraphicFramePr>
        <p:xfrm>
          <a:off x="2450319" y="1673377"/>
          <a:ext cx="7120426" cy="475099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8" name="Circle: Hollow 17">
            <a:extLst>
              <a:ext uri="{FF2B5EF4-FFF2-40B4-BE49-F238E27FC236}">
                <a16:creationId xmlns:a16="http://schemas.microsoft.com/office/drawing/2014/main" id="{A3DE4CC3-5067-1130-E2DF-4AB445332DF5}"/>
              </a:ext>
            </a:extLst>
          </p:cNvPr>
          <p:cNvSpPr/>
          <p:nvPr/>
        </p:nvSpPr>
        <p:spPr>
          <a:xfrm>
            <a:off x="325176" y="2796733"/>
            <a:ext cx="1578252" cy="1713324"/>
          </a:xfrm>
          <a:prstGeom prst="donut">
            <a:avLst>
              <a:gd name="adj" fmla="val 16062"/>
            </a:avLst>
          </a:prstGeom>
          <a:solidFill>
            <a:srgbClr val="858585">
              <a:alpha val="13000"/>
            </a:srgbClr>
          </a:solidFill>
          <a:ln>
            <a:noFill/>
          </a:ln>
          <a:effectLst>
            <a:glow>
              <a:schemeClr val="accent1"/>
            </a:glow>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Circle: Hollow 18">
            <a:extLst>
              <a:ext uri="{FF2B5EF4-FFF2-40B4-BE49-F238E27FC236}">
                <a16:creationId xmlns:a16="http://schemas.microsoft.com/office/drawing/2014/main" id="{DD0EE873-CB9F-3CC5-0E75-A3D24090F715}"/>
              </a:ext>
            </a:extLst>
          </p:cNvPr>
          <p:cNvSpPr/>
          <p:nvPr/>
        </p:nvSpPr>
        <p:spPr>
          <a:xfrm>
            <a:off x="419174" y="5011371"/>
            <a:ext cx="1425169" cy="1439384"/>
          </a:xfrm>
          <a:prstGeom prst="donut">
            <a:avLst>
              <a:gd name="adj" fmla="val 16062"/>
            </a:avLst>
          </a:prstGeom>
          <a:solidFill>
            <a:srgbClr val="858585">
              <a:alpha val="13000"/>
            </a:srgbClr>
          </a:solidFill>
          <a:ln>
            <a:noFill/>
          </a:ln>
          <a:effectLst>
            <a:glow>
              <a:schemeClr val="accent1"/>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Circle: Hollow 25">
            <a:extLst>
              <a:ext uri="{FF2B5EF4-FFF2-40B4-BE49-F238E27FC236}">
                <a16:creationId xmlns:a16="http://schemas.microsoft.com/office/drawing/2014/main" id="{357BAB7D-F477-7766-97B0-A22AD9273F25}"/>
              </a:ext>
            </a:extLst>
          </p:cNvPr>
          <p:cNvSpPr/>
          <p:nvPr/>
        </p:nvSpPr>
        <p:spPr>
          <a:xfrm>
            <a:off x="826945" y="4216730"/>
            <a:ext cx="1097776" cy="1107355"/>
          </a:xfrm>
          <a:prstGeom prst="donut">
            <a:avLst>
              <a:gd name="adj" fmla="val 16062"/>
            </a:avLst>
          </a:prstGeom>
          <a:solidFill>
            <a:srgbClr val="858585">
              <a:alpha val="13000"/>
            </a:srgbClr>
          </a:solidFill>
          <a:ln>
            <a:noFill/>
          </a:ln>
          <a:effectLst>
            <a:glow>
              <a:schemeClr val="accent1"/>
            </a:glow>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 name="Picture 1">
            <a:extLst>
              <a:ext uri="{FF2B5EF4-FFF2-40B4-BE49-F238E27FC236}">
                <a16:creationId xmlns:a16="http://schemas.microsoft.com/office/drawing/2014/main" id="{BCDC2C34-2C51-5BB7-D8DB-DE828B007DCD}"/>
              </a:ext>
              <a:ext uri="{C183D7F6-B498-43B3-948B-1728B52AA6E4}">
                <adec:decorative xmlns:adec="http://schemas.microsoft.com/office/drawing/2017/decorative" val="1"/>
              </a:ext>
            </a:extLst>
          </p:cNvPr>
          <p:cNvPicPr>
            <a:picLocks noChangeAspect="1"/>
          </p:cNvPicPr>
          <p:nvPr/>
        </p:nvPicPr>
        <p:blipFill>
          <a:blip r:embed="rId3">
            <a:alphaModFix amt="27000"/>
            <a:extLst>
              <a:ext uri="{BEBA8EAE-BF5A-486C-A8C5-ECC9F3942E4B}">
                <a14:imgProps xmlns:a14="http://schemas.microsoft.com/office/drawing/2010/main">
                  <a14:imgLayer r:embed="rId4">
                    <a14:imgEffect>
                      <a14:sharpenSoften amount="2000"/>
                    </a14:imgEffect>
                    <a14:imgEffect>
                      <a14:colorTemperature colorTemp="4700"/>
                    </a14:imgEffect>
                    <a14:imgEffect>
                      <a14:saturation sat="33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rot="1385280">
            <a:off x="9997656" y="737714"/>
            <a:ext cx="3085329" cy="3116417"/>
          </a:xfrm>
          <a:prstGeom prst="chord">
            <a:avLst/>
          </a:prstGeom>
        </p:spPr>
      </p:pic>
      <p:sp>
        <p:nvSpPr>
          <p:cNvPr id="3" name="Circle: Hollow 2">
            <a:extLst>
              <a:ext uri="{FF2B5EF4-FFF2-40B4-BE49-F238E27FC236}">
                <a16:creationId xmlns:a16="http://schemas.microsoft.com/office/drawing/2014/main" id="{2789D683-B1D5-DFC0-E0BE-7B861EF7D784}"/>
              </a:ext>
            </a:extLst>
          </p:cNvPr>
          <p:cNvSpPr/>
          <p:nvPr/>
        </p:nvSpPr>
        <p:spPr>
          <a:xfrm>
            <a:off x="10403855" y="856538"/>
            <a:ext cx="1425169" cy="1439384"/>
          </a:xfrm>
          <a:prstGeom prst="donut">
            <a:avLst>
              <a:gd name="adj" fmla="val 16062"/>
            </a:avLst>
          </a:prstGeom>
          <a:solidFill>
            <a:srgbClr val="858585">
              <a:alpha val="13000"/>
            </a:srgbClr>
          </a:solidFill>
          <a:ln>
            <a:noFill/>
          </a:ln>
          <a:effectLst>
            <a:glow>
              <a:schemeClr val="accent1"/>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Circle: Hollow 3">
            <a:extLst>
              <a:ext uri="{FF2B5EF4-FFF2-40B4-BE49-F238E27FC236}">
                <a16:creationId xmlns:a16="http://schemas.microsoft.com/office/drawing/2014/main" id="{37E3D5BB-EFE4-F5EF-0696-04F8F988B769}"/>
              </a:ext>
            </a:extLst>
          </p:cNvPr>
          <p:cNvSpPr/>
          <p:nvPr/>
        </p:nvSpPr>
        <p:spPr>
          <a:xfrm>
            <a:off x="10182361" y="1949727"/>
            <a:ext cx="1097776" cy="1107355"/>
          </a:xfrm>
          <a:prstGeom prst="donut">
            <a:avLst>
              <a:gd name="adj" fmla="val 16062"/>
            </a:avLst>
          </a:prstGeom>
          <a:solidFill>
            <a:srgbClr val="858585">
              <a:alpha val="13000"/>
            </a:srgbClr>
          </a:solidFill>
          <a:ln>
            <a:noFill/>
          </a:ln>
          <a:effectLst>
            <a:glow>
              <a:schemeClr val="accent1"/>
            </a:glow>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Circle: Hollow 7">
            <a:extLst>
              <a:ext uri="{FF2B5EF4-FFF2-40B4-BE49-F238E27FC236}">
                <a16:creationId xmlns:a16="http://schemas.microsoft.com/office/drawing/2014/main" id="{4EB1CAE7-96DD-89C4-9446-2B45E1C9E348}"/>
              </a:ext>
            </a:extLst>
          </p:cNvPr>
          <p:cNvSpPr/>
          <p:nvPr/>
        </p:nvSpPr>
        <p:spPr>
          <a:xfrm>
            <a:off x="10131633" y="2772018"/>
            <a:ext cx="1578252" cy="1713324"/>
          </a:xfrm>
          <a:prstGeom prst="donut">
            <a:avLst>
              <a:gd name="adj" fmla="val 16062"/>
            </a:avLst>
          </a:prstGeom>
          <a:solidFill>
            <a:srgbClr val="858585">
              <a:alpha val="13000"/>
            </a:srgbClr>
          </a:solidFill>
          <a:ln>
            <a:noFill/>
          </a:ln>
          <a:effectLst>
            <a:glow>
              <a:schemeClr val="accent1"/>
            </a:glow>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954560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2FFFF"/>
        </a:solidFill>
        <a:effectLst/>
      </p:bgPr>
    </p:bg>
    <p:spTree>
      <p:nvGrpSpPr>
        <p:cNvPr id="1" name="">
          <a:extLst>
            <a:ext uri="{FF2B5EF4-FFF2-40B4-BE49-F238E27FC236}">
              <a16:creationId xmlns:a16="http://schemas.microsoft.com/office/drawing/2014/main" id="{D5255050-128E-EED8-EB9D-E3B79C927661}"/>
            </a:ext>
          </a:extLst>
        </p:cNvPr>
        <p:cNvGrpSpPr/>
        <p:nvPr/>
      </p:nvGrpSpPr>
      <p:grpSpPr>
        <a:xfrm>
          <a:off x="0" y="0"/>
          <a:ext cx="0" cy="0"/>
          <a:chOff x="0" y="0"/>
          <a:chExt cx="0" cy="0"/>
        </a:xfrm>
      </p:grpSpPr>
      <p:sp>
        <p:nvSpPr>
          <p:cNvPr id="19" name="Circle: Hollow 18">
            <a:extLst>
              <a:ext uri="{FF2B5EF4-FFF2-40B4-BE49-F238E27FC236}">
                <a16:creationId xmlns:a16="http://schemas.microsoft.com/office/drawing/2014/main" id="{5ACEB3EE-5BE9-3707-2CA7-0FC6AFF7832A}"/>
              </a:ext>
            </a:extLst>
          </p:cNvPr>
          <p:cNvSpPr/>
          <p:nvPr/>
        </p:nvSpPr>
        <p:spPr>
          <a:xfrm>
            <a:off x="766357" y="5298333"/>
            <a:ext cx="1425169" cy="1439384"/>
          </a:xfrm>
          <a:prstGeom prst="donut">
            <a:avLst>
              <a:gd name="adj" fmla="val 16062"/>
            </a:avLst>
          </a:prstGeom>
          <a:solidFill>
            <a:srgbClr val="858585">
              <a:alpha val="13000"/>
            </a:srgbClr>
          </a:solidFill>
          <a:ln>
            <a:noFill/>
          </a:ln>
          <a:effectLst>
            <a:glow>
              <a:schemeClr val="accent1"/>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Circle: Hollow 9">
            <a:extLst>
              <a:ext uri="{FF2B5EF4-FFF2-40B4-BE49-F238E27FC236}">
                <a16:creationId xmlns:a16="http://schemas.microsoft.com/office/drawing/2014/main" id="{2B4E6B37-C235-DD9C-9ABA-A8ACD6696FE4}"/>
              </a:ext>
            </a:extLst>
          </p:cNvPr>
          <p:cNvSpPr/>
          <p:nvPr/>
        </p:nvSpPr>
        <p:spPr>
          <a:xfrm>
            <a:off x="10529155" y="2752303"/>
            <a:ext cx="1425169" cy="1439384"/>
          </a:xfrm>
          <a:prstGeom prst="donut">
            <a:avLst>
              <a:gd name="adj" fmla="val 16062"/>
            </a:avLst>
          </a:prstGeom>
          <a:solidFill>
            <a:srgbClr val="858585">
              <a:alpha val="13000"/>
            </a:srgbClr>
          </a:solidFill>
          <a:ln>
            <a:noFill/>
          </a:ln>
          <a:effectLst>
            <a:glow>
              <a:schemeClr val="accent1"/>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7" name="Picture 16">
            <a:extLst>
              <a:ext uri="{FF2B5EF4-FFF2-40B4-BE49-F238E27FC236}">
                <a16:creationId xmlns:a16="http://schemas.microsoft.com/office/drawing/2014/main" id="{0C2D71B2-3484-E9AD-BB63-ACA21B1CB2DB}"/>
              </a:ext>
              <a:ext uri="{C183D7F6-B498-43B3-948B-1728B52AA6E4}">
                <adec:decorative xmlns:adec="http://schemas.microsoft.com/office/drawing/2017/decorative" val="1"/>
              </a:ext>
            </a:extLst>
          </p:cNvPr>
          <p:cNvPicPr>
            <a:picLocks noChangeAspect="1"/>
          </p:cNvPicPr>
          <p:nvPr/>
        </p:nvPicPr>
        <p:blipFill>
          <a:blip r:embed="rId3">
            <a:alphaModFix amt="27000"/>
            <a:extLst>
              <a:ext uri="{BEBA8EAE-BF5A-486C-A8C5-ECC9F3942E4B}">
                <a14:imgProps xmlns:a14="http://schemas.microsoft.com/office/drawing/2010/main">
                  <a14:imgLayer r:embed="rId4">
                    <a14:imgEffect>
                      <a14:sharpenSoften amount="2000"/>
                    </a14:imgEffect>
                    <a14:imgEffect>
                      <a14:colorTemperature colorTemp="4700"/>
                    </a14:imgEffect>
                    <a14:imgEffect>
                      <a14:saturation sat="33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rot="16200000">
            <a:off x="9815896" y="1172926"/>
            <a:ext cx="2392106" cy="2393659"/>
          </a:xfrm>
          <a:prstGeom prst="ellipse">
            <a:avLst/>
          </a:prstGeom>
        </p:spPr>
      </p:pic>
      <p:sp>
        <p:nvSpPr>
          <p:cNvPr id="15" name="Rectangle 14">
            <a:extLst>
              <a:ext uri="{FF2B5EF4-FFF2-40B4-BE49-F238E27FC236}">
                <a16:creationId xmlns:a16="http://schemas.microsoft.com/office/drawing/2014/main" id="{38FDE0A6-39EA-D908-3563-67FE5E9AFF72}"/>
              </a:ext>
            </a:extLst>
          </p:cNvPr>
          <p:cNvSpPr/>
          <p:nvPr/>
        </p:nvSpPr>
        <p:spPr>
          <a:xfrm rot="16200000">
            <a:off x="11373263" y="4985914"/>
            <a:ext cx="727771" cy="969630"/>
          </a:xfrm>
          <a:prstGeom prst="rect">
            <a:avLst/>
          </a:prstGeom>
          <a:solidFill>
            <a:srgbClr val="46123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9EE3DF3-83E3-D871-6E64-09CB2C4F078B}"/>
              </a:ext>
            </a:extLst>
          </p:cNvPr>
          <p:cNvSpPr txBox="1"/>
          <p:nvPr/>
        </p:nvSpPr>
        <p:spPr>
          <a:xfrm>
            <a:off x="3910841" y="682492"/>
            <a:ext cx="4370317" cy="707886"/>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IN" sz="4000" b="1" u="sng" dirty="0">
                <a:solidFill>
                  <a:srgbClr val="903163"/>
                </a:solidFill>
                <a:latin typeface="+mj-lt"/>
              </a:rPr>
              <a:t>Challenges</a:t>
            </a:r>
            <a:r>
              <a:rPr lang="en-IN" sz="4000" dirty="0">
                <a:solidFill>
                  <a:srgbClr val="903163"/>
                </a:solidFill>
                <a:latin typeface="+mj-lt"/>
              </a:rPr>
              <a:t> </a:t>
            </a:r>
            <a:r>
              <a:rPr lang="en-IN" sz="4000" b="1" u="sng" dirty="0">
                <a:solidFill>
                  <a:schemeClr val="tx1"/>
                </a:solidFill>
                <a:latin typeface="+mj-lt"/>
              </a:rPr>
              <a:t>Faced</a:t>
            </a:r>
            <a:endParaRPr lang="en-US" sz="4000" b="1" u="sng" dirty="0">
              <a:solidFill>
                <a:schemeClr val="tx1"/>
              </a:solidFill>
              <a:latin typeface="+mj-lt"/>
            </a:endParaRPr>
          </a:p>
        </p:txBody>
      </p:sp>
      <p:sp>
        <p:nvSpPr>
          <p:cNvPr id="12" name="Rectangle 11">
            <a:extLst>
              <a:ext uri="{FF2B5EF4-FFF2-40B4-BE49-F238E27FC236}">
                <a16:creationId xmlns:a16="http://schemas.microsoft.com/office/drawing/2014/main" id="{80B6240E-7ECA-17FF-DF22-D2B0072E7778}"/>
              </a:ext>
            </a:extLst>
          </p:cNvPr>
          <p:cNvSpPr/>
          <p:nvPr/>
        </p:nvSpPr>
        <p:spPr>
          <a:xfrm rot="16200000">
            <a:off x="95565" y="1220709"/>
            <a:ext cx="755612" cy="969630"/>
          </a:xfrm>
          <a:prstGeom prst="rect">
            <a:avLst/>
          </a:prstGeom>
          <a:solidFill>
            <a:srgbClr val="4612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8930C16-E474-3A1D-19CD-9FD3BA7BEAD9}"/>
              </a:ext>
            </a:extLst>
          </p:cNvPr>
          <p:cNvSpPr/>
          <p:nvPr/>
        </p:nvSpPr>
        <p:spPr>
          <a:xfrm>
            <a:off x="0" y="465587"/>
            <a:ext cx="576000" cy="97200"/>
          </a:xfrm>
          <a:prstGeom prst="rect">
            <a:avLst/>
          </a:prstGeom>
          <a:solidFill>
            <a:srgbClr val="4D14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08DD47-A393-3908-B9D2-397CB3261C22}"/>
              </a:ext>
            </a:extLst>
          </p:cNvPr>
          <p:cNvSpPr/>
          <p:nvPr/>
        </p:nvSpPr>
        <p:spPr>
          <a:xfrm>
            <a:off x="11616000" y="457198"/>
            <a:ext cx="576000" cy="97200"/>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6A81AF1-4F75-B7B2-0E6A-AF9935E21F4C}"/>
              </a:ext>
            </a:extLst>
          </p:cNvPr>
          <p:cNvSpPr txBox="1"/>
          <p:nvPr/>
        </p:nvSpPr>
        <p:spPr>
          <a:xfrm>
            <a:off x="11322996" y="6460493"/>
            <a:ext cx="869004" cy="369332"/>
          </a:xfrm>
          <a:prstGeom prst="rect">
            <a:avLst/>
          </a:prstGeom>
          <a:noFill/>
        </p:spPr>
        <p:txBody>
          <a:bodyPr wrap="square" rtlCol="0">
            <a:spAutoFit/>
          </a:bodyPr>
          <a:lstStyle/>
          <a:p>
            <a:r>
              <a:rPr lang="en-IN" b="1" dirty="0">
                <a:solidFill>
                  <a:schemeClr val="bg1">
                    <a:lumMod val="65000"/>
                  </a:schemeClr>
                </a:solidFill>
                <a:latin typeface="Gabriola" panose="04040605051002020D02" pitchFamily="82" charset="0"/>
              </a:rPr>
              <a:t>Page- 23</a:t>
            </a:r>
            <a:endParaRPr lang="en-US" b="1" dirty="0">
              <a:solidFill>
                <a:schemeClr val="bg1">
                  <a:lumMod val="65000"/>
                </a:schemeClr>
              </a:solidFill>
              <a:latin typeface="Gabriola" panose="04040605051002020D02" pitchFamily="82" charset="0"/>
            </a:endParaRPr>
          </a:p>
        </p:txBody>
      </p:sp>
      <p:pic>
        <p:nvPicPr>
          <p:cNvPr id="29" name="Picture 28" descr="A light bulb with a brain inside&#10;&#10;AI-generated content may be incorrect.">
            <a:extLst>
              <a:ext uri="{FF2B5EF4-FFF2-40B4-BE49-F238E27FC236}">
                <a16:creationId xmlns:a16="http://schemas.microsoft.com/office/drawing/2014/main" id="{C65B43F7-A556-AD7A-4618-D0BF8EE0EE32}"/>
              </a:ext>
            </a:extLst>
          </p:cNvPr>
          <p:cNvPicPr>
            <a:picLocks noChangeAspect="1"/>
          </p:cNvPicPr>
          <p:nvPr/>
        </p:nvPicPr>
        <p:blipFill>
          <a:blip r:embed="rId5">
            <a:grayscl/>
            <a:alphaModFix amt="80000"/>
            <a:extLst>
              <a:ext uri="{28A0092B-C50C-407E-A947-70E740481C1C}">
                <a14:useLocalDpi xmlns:a14="http://schemas.microsoft.com/office/drawing/2010/main" val="0"/>
              </a:ext>
            </a:extLst>
          </a:blip>
          <a:stretch>
            <a:fillRect/>
          </a:stretch>
        </p:blipFill>
        <p:spPr>
          <a:xfrm>
            <a:off x="3076906" y="554398"/>
            <a:ext cx="1028161" cy="940534"/>
          </a:xfrm>
          <a:prstGeom prst="rect">
            <a:avLst/>
          </a:prstGeom>
          <a:effectLst>
            <a:outerShdw blurRad="50800" dist="38100" algn="l" rotWithShape="0">
              <a:prstClr val="black">
                <a:alpha val="40000"/>
              </a:prstClr>
            </a:outerShdw>
          </a:effectLst>
        </p:spPr>
      </p:pic>
      <p:sp>
        <p:nvSpPr>
          <p:cNvPr id="23" name="Circle: Hollow 22">
            <a:extLst>
              <a:ext uri="{FF2B5EF4-FFF2-40B4-BE49-F238E27FC236}">
                <a16:creationId xmlns:a16="http://schemas.microsoft.com/office/drawing/2014/main" id="{9C9848AC-9019-8A54-9FEF-31B763BE2EDC}"/>
              </a:ext>
            </a:extLst>
          </p:cNvPr>
          <p:cNvSpPr/>
          <p:nvPr/>
        </p:nvSpPr>
        <p:spPr>
          <a:xfrm>
            <a:off x="10077381" y="768652"/>
            <a:ext cx="1399681" cy="1296451"/>
          </a:xfrm>
          <a:prstGeom prst="donut">
            <a:avLst>
              <a:gd name="adj" fmla="val 16062"/>
            </a:avLst>
          </a:prstGeom>
          <a:solidFill>
            <a:srgbClr val="858585">
              <a:alpha val="13000"/>
            </a:srgbClr>
          </a:solidFill>
          <a:ln>
            <a:noFill/>
          </a:ln>
          <a:effectLst>
            <a:glow>
              <a:schemeClr val="accent1"/>
            </a:glow>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aphicFrame>
        <p:nvGraphicFramePr>
          <p:cNvPr id="5" name="Diagram 4">
            <a:extLst>
              <a:ext uri="{FF2B5EF4-FFF2-40B4-BE49-F238E27FC236}">
                <a16:creationId xmlns:a16="http://schemas.microsoft.com/office/drawing/2014/main" id="{AB79786F-79D9-FEE3-FEB1-7DFD6FCEBA6B}"/>
              </a:ext>
            </a:extLst>
          </p:cNvPr>
          <p:cNvGraphicFramePr/>
          <p:nvPr>
            <p:extLst>
              <p:ext uri="{D42A27DB-BD31-4B8C-83A1-F6EECF244321}">
                <p14:modId xmlns:p14="http://schemas.microsoft.com/office/powerpoint/2010/main" val="428547327"/>
              </p:ext>
            </p:extLst>
          </p:nvPr>
        </p:nvGraphicFramePr>
        <p:xfrm>
          <a:off x="2508095" y="1639804"/>
          <a:ext cx="6873883" cy="468057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1" name="Circle: Hollow 10">
            <a:extLst>
              <a:ext uri="{FF2B5EF4-FFF2-40B4-BE49-F238E27FC236}">
                <a16:creationId xmlns:a16="http://schemas.microsoft.com/office/drawing/2014/main" id="{15D82F05-3E98-D436-60FA-F9CC5110203E}"/>
              </a:ext>
            </a:extLst>
          </p:cNvPr>
          <p:cNvSpPr/>
          <p:nvPr/>
        </p:nvSpPr>
        <p:spPr>
          <a:xfrm>
            <a:off x="1140207" y="3433844"/>
            <a:ext cx="1399681" cy="1296451"/>
          </a:xfrm>
          <a:prstGeom prst="donut">
            <a:avLst>
              <a:gd name="adj" fmla="val 16062"/>
            </a:avLst>
          </a:prstGeom>
          <a:solidFill>
            <a:srgbClr val="858585">
              <a:alpha val="13000"/>
            </a:srgbClr>
          </a:solidFill>
          <a:ln>
            <a:noFill/>
          </a:ln>
          <a:effectLst>
            <a:glow>
              <a:schemeClr val="accent1"/>
            </a:glow>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Isosceles Triangle 1">
            <a:extLst>
              <a:ext uri="{FF2B5EF4-FFF2-40B4-BE49-F238E27FC236}">
                <a16:creationId xmlns:a16="http://schemas.microsoft.com/office/drawing/2014/main" id="{E9774201-FCA3-0BAC-2266-B476ACB53D25}"/>
              </a:ext>
            </a:extLst>
          </p:cNvPr>
          <p:cNvSpPr/>
          <p:nvPr/>
        </p:nvSpPr>
        <p:spPr>
          <a:xfrm>
            <a:off x="10729337" y="1650050"/>
            <a:ext cx="1028161" cy="940534"/>
          </a:xfrm>
          <a:prstGeom prst="triangle">
            <a:avLst/>
          </a:prstGeom>
          <a:solidFill>
            <a:srgbClr val="D7E1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Isosceles Triangle 2">
            <a:extLst>
              <a:ext uri="{FF2B5EF4-FFF2-40B4-BE49-F238E27FC236}">
                <a16:creationId xmlns:a16="http://schemas.microsoft.com/office/drawing/2014/main" id="{76A1B1C4-D8B8-38DA-3E35-70518BBD609C}"/>
              </a:ext>
            </a:extLst>
          </p:cNvPr>
          <p:cNvSpPr/>
          <p:nvPr/>
        </p:nvSpPr>
        <p:spPr>
          <a:xfrm>
            <a:off x="10213579" y="2120317"/>
            <a:ext cx="1028161" cy="940534"/>
          </a:xfrm>
          <a:prstGeom prst="triangle">
            <a:avLst/>
          </a:prstGeom>
          <a:solidFill>
            <a:srgbClr val="9AA2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Isosceles Triangle 3">
            <a:extLst>
              <a:ext uri="{FF2B5EF4-FFF2-40B4-BE49-F238E27FC236}">
                <a16:creationId xmlns:a16="http://schemas.microsoft.com/office/drawing/2014/main" id="{86E355CC-1B9E-1241-BA0B-804720441843}"/>
              </a:ext>
            </a:extLst>
          </p:cNvPr>
          <p:cNvSpPr/>
          <p:nvPr/>
        </p:nvSpPr>
        <p:spPr>
          <a:xfrm>
            <a:off x="9683592" y="2524607"/>
            <a:ext cx="1028161" cy="940534"/>
          </a:xfrm>
          <a:prstGeom prst="triangle">
            <a:avLst/>
          </a:prstGeom>
          <a:solidFill>
            <a:srgbClr val="D7E1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a:extLst>
              <a:ext uri="{FF2B5EF4-FFF2-40B4-BE49-F238E27FC236}">
                <a16:creationId xmlns:a16="http://schemas.microsoft.com/office/drawing/2014/main" id="{BB2B99F4-F404-9D3E-0FD5-711789550C7F}"/>
              </a:ext>
              <a:ext uri="{C183D7F6-B498-43B3-948B-1728B52AA6E4}">
                <adec:decorative xmlns:adec="http://schemas.microsoft.com/office/drawing/2017/decorative" val="1"/>
              </a:ext>
            </a:extLst>
          </p:cNvPr>
          <p:cNvPicPr>
            <a:picLocks noChangeAspect="1"/>
          </p:cNvPicPr>
          <p:nvPr/>
        </p:nvPicPr>
        <p:blipFill>
          <a:blip r:embed="rId3">
            <a:alphaModFix amt="27000"/>
            <a:extLst>
              <a:ext uri="{BEBA8EAE-BF5A-486C-A8C5-ECC9F3942E4B}">
                <a14:imgProps xmlns:a14="http://schemas.microsoft.com/office/drawing/2010/main">
                  <a14:imgLayer r:embed="rId4">
                    <a14:imgEffect>
                      <a14:sharpenSoften amount="2000"/>
                    </a14:imgEffect>
                    <a14:imgEffect>
                      <a14:colorTemperature colorTemp="4700"/>
                    </a14:imgEffect>
                    <a14:imgEffect>
                      <a14:saturation sat="33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rot="5400000">
            <a:off x="-19056" y="3633461"/>
            <a:ext cx="2392106" cy="2393659"/>
          </a:xfrm>
          <a:prstGeom prst="ellipse">
            <a:avLst/>
          </a:prstGeom>
        </p:spPr>
      </p:pic>
      <p:sp>
        <p:nvSpPr>
          <p:cNvPr id="26" name="Isosceles Triangle 25">
            <a:extLst>
              <a:ext uri="{FF2B5EF4-FFF2-40B4-BE49-F238E27FC236}">
                <a16:creationId xmlns:a16="http://schemas.microsoft.com/office/drawing/2014/main" id="{79E17635-C23C-41A7-79F2-715330B953CC}"/>
              </a:ext>
            </a:extLst>
          </p:cNvPr>
          <p:cNvSpPr/>
          <p:nvPr/>
        </p:nvSpPr>
        <p:spPr>
          <a:xfrm>
            <a:off x="835575" y="4260028"/>
            <a:ext cx="1028161" cy="940534"/>
          </a:xfrm>
          <a:prstGeom prst="triangle">
            <a:avLst/>
          </a:prstGeom>
          <a:solidFill>
            <a:srgbClr val="D7E1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Isosceles Triangle 26">
            <a:extLst>
              <a:ext uri="{FF2B5EF4-FFF2-40B4-BE49-F238E27FC236}">
                <a16:creationId xmlns:a16="http://schemas.microsoft.com/office/drawing/2014/main" id="{99A3ADD8-205E-25C0-A5BF-785A7D0CD9F5}"/>
              </a:ext>
            </a:extLst>
          </p:cNvPr>
          <p:cNvSpPr/>
          <p:nvPr/>
        </p:nvSpPr>
        <p:spPr>
          <a:xfrm>
            <a:off x="444105" y="4636576"/>
            <a:ext cx="1028161" cy="940534"/>
          </a:xfrm>
          <a:prstGeom prst="triangle">
            <a:avLst/>
          </a:prstGeom>
          <a:solidFill>
            <a:srgbClr val="9AA2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Isosceles Triangle 27">
            <a:extLst>
              <a:ext uri="{FF2B5EF4-FFF2-40B4-BE49-F238E27FC236}">
                <a16:creationId xmlns:a16="http://schemas.microsoft.com/office/drawing/2014/main" id="{5506A409-6DE8-C757-98FF-8E8B4BD100A1}"/>
              </a:ext>
            </a:extLst>
          </p:cNvPr>
          <p:cNvSpPr/>
          <p:nvPr/>
        </p:nvSpPr>
        <p:spPr>
          <a:xfrm>
            <a:off x="0" y="5013124"/>
            <a:ext cx="1028161" cy="940534"/>
          </a:xfrm>
          <a:prstGeom prst="triangle">
            <a:avLst/>
          </a:prstGeom>
          <a:solidFill>
            <a:srgbClr val="D7E1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66072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FFFF"/>
        </a:solidFill>
        <a:effectLst/>
      </p:bgPr>
    </p:bg>
    <p:spTree>
      <p:nvGrpSpPr>
        <p:cNvPr id="1" name="">
          <a:extLst>
            <a:ext uri="{FF2B5EF4-FFF2-40B4-BE49-F238E27FC236}">
              <a16:creationId xmlns:a16="http://schemas.microsoft.com/office/drawing/2014/main" id="{F28BFFE3-74D4-94F6-61EB-753C63FE93E2}"/>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63568DBF-07D9-6F5A-D772-96EBC667E0A8}"/>
              </a:ext>
              <a:ext uri="{C183D7F6-B498-43B3-948B-1728B52AA6E4}">
                <adec:decorative xmlns:adec="http://schemas.microsoft.com/office/drawing/2017/decorative" val="1"/>
              </a:ext>
            </a:extLst>
          </p:cNvPr>
          <p:cNvPicPr>
            <a:picLocks noChangeAspect="1"/>
          </p:cNvPicPr>
          <p:nvPr/>
        </p:nvPicPr>
        <p:blipFill>
          <a:blip r:embed="rId3">
            <a:alphaModFix amt="27000"/>
            <a:extLst>
              <a:ext uri="{BEBA8EAE-BF5A-486C-A8C5-ECC9F3942E4B}">
                <a14:imgProps xmlns:a14="http://schemas.microsoft.com/office/drawing/2010/main">
                  <a14:imgLayer r:embed="rId4">
                    <a14:imgEffect>
                      <a14:sharpenSoften amount="2000"/>
                    </a14:imgEffect>
                    <a14:imgEffect>
                      <a14:colorTemperature colorTemp="4700"/>
                    </a14:imgEffect>
                    <a14:imgEffect>
                      <a14:saturation sat="33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068187" y="4801100"/>
            <a:ext cx="2096218" cy="1807442"/>
          </a:xfrm>
          <a:prstGeom prst="triangle">
            <a:avLst>
              <a:gd name="adj" fmla="val 49935"/>
            </a:avLst>
          </a:prstGeom>
        </p:spPr>
      </p:pic>
      <p:sp>
        <p:nvSpPr>
          <p:cNvPr id="15" name="Rectangle 14">
            <a:extLst>
              <a:ext uri="{FF2B5EF4-FFF2-40B4-BE49-F238E27FC236}">
                <a16:creationId xmlns:a16="http://schemas.microsoft.com/office/drawing/2014/main" id="{08BCEC38-380D-6740-2C6B-D5204106E8B8}"/>
              </a:ext>
            </a:extLst>
          </p:cNvPr>
          <p:cNvSpPr/>
          <p:nvPr/>
        </p:nvSpPr>
        <p:spPr>
          <a:xfrm rot="16200000">
            <a:off x="11327461" y="2259695"/>
            <a:ext cx="727771" cy="969630"/>
          </a:xfrm>
          <a:prstGeom prst="rect">
            <a:avLst/>
          </a:prstGeom>
          <a:solidFill>
            <a:srgbClr val="46123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C91B1B9-7CC5-AEBA-6096-0775D0B7EA2F}"/>
              </a:ext>
            </a:extLst>
          </p:cNvPr>
          <p:cNvSpPr txBox="1"/>
          <p:nvPr/>
        </p:nvSpPr>
        <p:spPr>
          <a:xfrm>
            <a:off x="4594352" y="1216180"/>
            <a:ext cx="2884240" cy="707886"/>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IN" sz="4000" b="1" u="sng" dirty="0">
                <a:solidFill>
                  <a:srgbClr val="903163"/>
                </a:solidFill>
                <a:latin typeface="+mj-lt"/>
              </a:rPr>
              <a:t>Conclusion</a:t>
            </a:r>
            <a:endParaRPr lang="en-US" sz="4000" b="1" u="sng" dirty="0">
              <a:solidFill>
                <a:schemeClr val="tx1"/>
              </a:solidFill>
              <a:latin typeface="+mj-lt"/>
            </a:endParaRPr>
          </a:p>
        </p:txBody>
      </p:sp>
      <p:sp>
        <p:nvSpPr>
          <p:cNvPr id="12" name="Rectangle 11">
            <a:extLst>
              <a:ext uri="{FF2B5EF4-FFF2-40B4-BE49-F238E27FC236}">
                <a16:creationId xmlns:a16="http://schemas.microsoft.com/office/drawing/2014/main" id="{513E35CD-54AB-3930-D5EA-F353276240F7}"/>
              </a:ext>
            </a:extLst>
          </p:cNvPr>
          <p:cNvSpPr/>
          <p:nvPr/>
        </p:nvSpPr>
        <p:spPr>
          <a:xfrm rot="5400000">
            <a:off x="48966" y="4739097"/>
            <a:ext cx="755612" cy="969630"/>
          </a:xfrm>
          <a:prstGeom prst="rect">
            <a:avLst/>
          </a:prstGeom>
          <a:solidFill>
            <a:srgbClr val="4612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00E27D4-9307-4BE4-563E-35D4656DD505}"/>
              </a:ext>
            </a:extLst>
          </p:cNvPr>
          <p:cNvSpPr/>
          <p:nvPr/>
        </p:nvSpPr>
        <p:spPr>
          <a:xfrm>
            <a:off x="0" y="457198"/>
            <a:ext cx="576000" cy="97200"/>
          </a:xfrm>
          <a:prstGeom prst="rect">
            <a:avLst/>
          </a:prstGeom>
          <a:solidFill>
            <a:srgbClr val="4D14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9F851CE-656F-61A6-2883-12F6D6239691}"/>
              </a:ext>
            </a:extLst>
          </p:cNvPr>
          <p:cNvSpPr/>
          <p:nvPr/>
        </p:nvSpPr>
        <p:spPr>
          <a:xfrm>
            <a:off x="11616000" y="457198"/>
            <a:ext cx="576000" cy="97200"/>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FD1087F-0777-3B93-F453-5AA0B453A79A}"/>
              </a:ext>
            </a:extLst>
          </p:cNvPr>
          <p:cNvSpPr txBox="1"/>
          <p:nvPr/>
        </p:nvSpPr>
        <p:spPr>
          <a:xfrm>
            <a:off x="11322996" y="6460493"/>
            <a:ext cx="869004" cy="369332"/>
          </a:xfrm>
          <a:prstGeom prst="rect">
            <a:avLst/>
          </a:prstGeom>
          <a:noFill/>
        </p:spPr>
        <p:txBody>
          <a:bodyPr wrap="square" rtlCol="0">
            <a:spAutoFit/>
          </a:bodyPr>
          <a:lstStyle/>
          <a:p>
            <a:r>
              <a:rPr lang="en-IN" b="1" dirty="0">
                <a:solidFill>
                  <a:schemeClr val="bg1">
                    <a:lumMod val="65000"/>
                  </a:schemeClr>
                </a:solidFill>
                <a:latin typeface="Gabriola" panose="04040605051002020D02" pitchFamily="82" charset="0"/>
              </a:rPr>
              <a:t>Page- 24</a:t>
            </a:r>
            <a:endParaRPr lang="en-US" b="1" dirty="0">
              <a:solidFill>
                <a:schemeClr val="bg1">
                  <a:lumMod val="65000"/>
                </a:schemeClr>
              </a:solidFill>
              <a:latin typeface="Gabriola" panose="04040605051002020D02" pitchFamily="82" charset="0"/>
            </a:endParaRPr>
          </a:p>
        </p:txBody>
      </p:sp>
      <p:pic>
        <p:nvPicPr>
          <p:cNvPr id="17" name="Picture 16">
            <a:extLst>
              <a:ext uri="{FF2B5EF4-FFF2-40B4-BE49-F238E27FC236}">
                <a16:creationId xmlns:a16="http://schemas.microsoft.com/office/drawing/2014/main" id="{312FC5E7-008D-F14C-0D1B-28E2C56F9428}"/>
              </a:ext>
              <a:ext uri="{C183D7F6-B498-43B3-948B-1728B52AA6E4}">
                <adec:decorative xmlns:adec="http://schemas.microsoft.com/office/drawing/2017/decorative" val="1"/>
              </a:ext>
            </a:extLst>
          </p:cNvPr>
          <p:cNvPicPr>
            <a:picLocks noChangeAspect="1"/>
          </p:cNvPicPr>
          <p:nvPr/>
        </p:nvPicPr>
        <p:blipFill>
          <a:blip r:embed="rId3">
            <a:alphaModFix amt="27000"/>
            <a:extLst>
              <a:ext uri="{BEBA8EAE-BF5A-486C-A8C5-ECC9F3942E4B}">
                <a14:imgProps xmlns:a14="http://schemas.microsoft.com/office/drawing/2010/main">
                  <a14:imgLayer r:embed="rId4">
                    <a14:imgEffect>
                      <a14:sharpenSoften amount="2000"/>
                    </a14:imgEffect>
                    <a14:imgEffect>
                      <a14:colorTemperature colorTemp="4700"/>
                    </a14:imgEffect>
                    <a14:imgEffect>
                      <a14:saturation sat="33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rot="5400000">
            <a:off x="7590142" y="2293158"/>
            <a:ext cx="2103817" cy="2326918"/>
          </a:xfrm>
          <a:prstGeom prst="halfFrame">
            <a:avLst>
              <a:gd name="adj1" fmla="val 18978"/>
              <a:gd name="adj2" fmla="val 17383"/>
            </a:avLst>
          </a:prstGeom>
        </p:spPr>
      </p:pic>
      <p:sp>
        <p:nvSpPr>
          <p:cNvPr id="18" name="Circle: Hollow 17">
            <a:extLst>
              <a:ext uri="{FF2B5EF4-FFF2-40B4-BE49-F238E27FC236}">
                <a16:creationId xmlns:a16="http://schemas.microsoft.com/office/drawing/2014/main" id="{EA2960D1-AB70-2770-63EE-CCB8EDC74812}"/>
              </a:ext>
            </a:extLst>
          </p:cNvPr>
          <p:cNvSpPr/>
          <p:nvPr/>
        </p:nvSpPr>
        <p:spPr>
          <a:xfrm>
            <a:off x="1161595" y="5569236"/>
            <a:ext cx="1097776" cy="1107355"/>
          </a:xfrm>
          <a:prstGeom prst="donut">
            <a:avLst>
              <a:gd name="adj" fmla="val 16062"/>
            </a:avLst>
          </a:prstGeom>
          <a:solidFill>
            <a:srgbClr val="858585">
              <a:alpha val="13000"/>
            </a:srgbClr>
          </a:solidFill>
          <a:ln>
            <a:noFill/>
          </a:ln>
          <a:effectLst>
            <a:glow>
              <a:schemeClr val="accent1"/>
            </a:glow>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Circle: Hollow 21">
            <a:extLst>
              <a:ext uri="{FF2B5EF4-FFF2-40B4-BE49-F238E27FC236}">
                <a16:creationId xmlns:a16="http://schemas.microsoft.com/office/drawing/2014/main" id="{099DAA58-13F9-91F1-FF70-7DD682597C64}"/>
              </a:ext>
            </a:extLst>
          </p:cNvPr>
          <p:cNvSpPr/>
          <p:nvPr/>
        </p:nvSpPr>
        <p:spPr>
          <a:xfrm>
            <a:off x="1706333" y="5561136"/>
            <a:ext cx="1056966" cy="1084023"/>
          </a:xfrm>
          <a:prstGeom prst="donut">
            <a:avLst>
              <a:gd name="adj" fmla="val 16062"/>
            </a:avLst>
          </a:prstGeom>
          <a:solidFill>
            <a:srgbClr val="858585">
              <a:alpha val="13000"/>
            </a:srgbClr>
          </a:solidFill>
          <a:ln>
            <a:noFill/>
          </a:ln>
          <a:effectLst>
            <a:glow>
              <a:schemeClr val="accent1"/>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Circle: Hollow 22">
            <a:extLst>
              <a:ext uri="{FF2B5EF4-FFF2-40B4-BE49-F238E27FC236}">
                <a16:creationId xmlns:a16="http://schemas.microsoft.com/office/drawing/2014/main" id="{DF80C1FE-19A4-6408-8C02-44FA339E7DB3}"/>
              </a:ext>
            </a:extLst>
          </p:cNvPr>
          <p:cNvSpPr/>
          <p:nvPr/>
        </p:nvSpPr>
        <p:spPr>
          <a:xfrm>
            <a:off x="8909596" y="5281994"/>
            <a:ext cx="1399681" cy="1354776"/>
          </a:xfrm>
          <a:prstGeom prst="donut">
            <a:avLst>
              <a:gd name="adj" fmla="val 16062"/>
            </a:avLst>
          </a:prstGeom>
          <a:solidFill>
            <a:srgbClr val="858585">
              <a:alpha val="13000"/>
            </a:srgbClr>
          </a:solidFill>
          <a:ln>
            <a:noFill/>
          </a:ln>
          <a:effectLst>
            <a:glow>
              <a:schemeClr val="accent1"/>
            </a:glow>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Circle: Hollow 25">
            <a:extLst>
              <a:ext uri="{FF2B5EF4-FFF2-40B4-BE49-F238E27FC236}">
                <a16:creationId xmlns:a16="http://schemas.microsoft.com/office/drawing/2014/main" id="{4543AAE4-1E86-4661-B6A4-9ED958BC7CD1}"/>
              </a:ext>
            </a:extLst>
          </p:cNvPr>
          <p:cNvSpPr/>
          <p:nvPr/>
        </p:nvSpPr>
        <p:spPr>
          <a:xfrm>
            <a:off x="9322905" y="1014992"/>
            <a:ext cx="1097776" cy="1107355"/>
          </a:xfrm>
          <a:prstGeom prst="donut">
            <a:avLst>
              <a:gd name="adj" fmla="val 16062"/>
            </a:avLst>
          </a:prstGeom>
          <a:solidFill>
            <a:srgbClr val="858585">
              <a:alpha val="13000"/>
            </a:srgbClr>
          </a:solidFill>
          <a:ln>
            <a:noFill/>
          </a:ln>
          <a:effectLst>
            <a:glow>
              <a:schemeClr val="accent1"/>
            </a:glow>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Circle: Hollow 1">
            <a:extLst>
              <a:ext uri="{FF2B5EF4-FFF2-40B4-BE49-F238E27FC236}">
                <a16:creationId xmlns:a16="http://schemas.microsoft.com/office/drawing/2014/main" id="{C46D8407-4C8F-089E-F71E-BD383DDBA6CF}"/>
              </a:ext>
            </a:extLst>
          </p:cNvPr>
          <p:cNvSpPr/>
          <p:nvPr/>
        </p:nvSpPr>
        <p:spPr>
          <a:xfrm>
            <a:off x="9871114" y="1028111"/>
            <a:ext cx="1056966" cy="1084023"/>
          </a:xfrm>
          <a:prstGeom prst="donut">
            <a:avLst>
              <a:gd name="adj" fmla="val 16062"/>
            </a:avLst>
          </a:prstGeom>
          <a:solidFill>
            <a:srgbClr val="858585">
              <a:alpha val="13000"/>
            </a:srgbClr>
          </a:solidFill>
          <a:ln>
            <a:noFill/>
          </a:ln>
          <a:effectLst>
            <a:glow>
              <a:schemeClr val="accent1"/>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 name="Picture 2">
            <a:extLst>
              <a:ext uri="{FF2B5EF4-FFF2-40B4-BE49-F238E27FC236}">
                <a16:creationId xmlns:a16="http://schemas.microsoft.com/office/drawing/2014/main" id="{30BE0E76-601F-C95F-624F-896292A160A5}"/>
              </a:ext>
              <a:ext uri="{C183D7F6-B498-43B3-948B-1728B52AA6E4}">
                <adec:decorative xmlns:adec="http://schemas.microsoft.com/office/drawing/2017/decorative" val="1"/>
              </a:ext>
            </a:extLst>
          </p:cNvPr>
          <p:cNvPicPr>
            <a:picLocks noChangeAspect="1"/>
          </p:cNvPicPr>
          <p:nvPr/>
        </p:nvPicPr>
        <p:blipFill>
          <a:blip r:embed="rId3">
            <a:alphaModFix amt="27000"/>
            <a:extLst>
              <a:ext uri="{BEBA8EAE-BF5A-486C-A8C5-ECC9F3942E4B}">
                <a14:imgProps xmlns:a14="http://schemas.microsoft.com/office/drawing/2010/main">
                  <a14:imgLayer r:embed="rId4">
                    <a14:imgEffect>
                      <a14:sharpenSoften amount="2000"/>
                    </a14:imgEffect>
                    <a14:imgEffect>
                      <a14:colorTemperature colorTemp="4700"/>
                    </a14:imgEffect>
                    <a14:imgEffect>
                      <a14:saturation sat="33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rot="16200000">
            <a:off x="2620931" y="3091701"/>
            <a:ext cx="2103817" cy="2326918"/>
          </a:xfrm>
          <a:prstGeom prst="halfFrame">
            <a:avLst>
              <a:gd name="adj1" fmla="val 18978"/>
              <a:gd name="adj2" fmla="val 17383"/>
            </a:avLst>
          </a:prstGeom>
        </p:spPr>
      </p:pic>
      <p:sp>
        <p:nvSpPr>
          <p:cNvPr id="5" name="TextBox 4">
            <a:extLst>
              <a:ext uri="{FF2B5EF4-FFF2-40B4-BE49-F238E27FC236}">
                <a16:creationId xmlns:a16="http://schemas.microsoft.com/office/drawing/2014/main" id="{63A2E28A-8CD0-C82E-C864-18C6D10527B1}"/>
              </a:ext>
            </a:extLst>
          </p:cNvPr>
          <p:cNvSpPr txBox="1"/>
          <p:nvPr/>
        </p:nvSpPr>
        <p:spPr>
          <a:xfrm>
            <a:off x="3003259" y="2814781"/>
            <a:ext cx="6457179" cy="2031325"/>
          </a:xfrm>
          <a:prstGeom prst="rect">
            <a:avLst/>
          </a:prstGeom>
          <a:noFill/>
        </p:spPr>
        <p:txBody>
          <a:bodyPr wrap="square" rtlCol="0">
            <a:spAutoFit/>
          </a:bodyPr>
          <a:lstStyle/>
          <a:p>
            <a:r>
              <a:rPr lang="en-US" dirty="0"/>
              <a:t>This project successfully turned raw customer data into a clear strategy for reducing customer loss. This analysis shows that major problem with premium services are making the most valuable clients unhappy. By fixing the core service &amp; process failures, we secure revenue &amp; ensure better long-term customer loyalty. The data insights provide the roadmap needed for successful retention efforts.</a:t>
            </a:r>
          </a:p>
        </p:txBody>
      </p:sp>
      <p:pic>
        <p:nvPicPr>
          <p:cNvPr id="8" name="Picture 7">
            <a:extLst>
              <a:ext uri="{FF2B5EF4-FFF2-40B4-BE49-F238E27FC236}">
                <a16:creationId xmlns:a16="http://schemas.microsoft.com/office/drawing/2014/main" id="{A1687700-209B-747A-7EE5-040655CF4800}"/>
              </a:ext>
              <a:ext uri="{C183D7F6-B498-43B3-948B-1728B52AA6E4}">
                <adec:decorative xmlns:adec="http://schemas.microsoft.com/office/drawing/2017/decorative" val="1"/>
              </a:ext>
            </a:extLst>
          </p:cNvPr>
          <p:cNvPicPr>
            <a:picLocks noChangeAspect="1"/>
          </p:cNvPicPr>
          <p:nvPr/>
        </p:nvPicPr>
        <p:blipFill>
          <a:blip r:embed="rId3">
            <a:alphaModFix amt="27000"/>
            <a:extLst>
              <a:ext uri="{BEBA8EAE-BF5A-486C-A8C5-ECC9F3942E4B}">
                <a14:imgProps xmlns:a14="http://schemas.microsoft.com/office/drawing/2010/main">
                  <a14:imgLayer r:embed="rId4">
                    <a14:imgEffect>
                      <a14:sharpenSoften amount="2000"/>
                    </a14:imgEffect>
                    <a14:imgEffect>
                      <a14:colorTemperature colorTemp="4700"/>
                    </a14:imgEffect>
                    <a14:imgEffect>
                      <a14:saturation sat="33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12305" y="892810"/>
            <a:ext cx="2096218" cy="1807442"/>
          </a:xfrm>
          <a:prstGeom prst="triangle">
            <a:avLst>
              <a:gd name="adj" fmla="val 49935"/>
            </a:avLst>
          </a:prstGeom>
        </p:spPr>
      </p:pic>
      <p:sp>
        <p:nvSpPr>
          <p:cNvPr id="9" name="Circle: Hollow 8">
            <a:extLst>
              <a:ext uri="{FF2B5EF4-FFF2-40B4-BE49-F238E27FC236}">
                <a16:creationId xmlns:a16="http://schemas.microsoft.com/office/drawing/2014/main" id="{888DA469-7239-540C-6EE3-876354FC150B}"/>
              </a:ext>
            </a:extLst>
          </p:cNvPr>
          <p:cNvSpPr/>
          <p:nvPr/>
        </p:nvSpPr>
        <p:spPr>
          <a:xfrm>
            <a:off x="1363618" y="1370643"/>
            <a:ext cx="1399681" cy="1354776"/>
          </a:xfrm>
          <a:prstGeom prst="donut">
            <a:avLst>
              <a:gd name="adj" fmla="val 16062"/>
            </a:avLst>
          </a:prstGeom>
          <a:solidFill>
            <a:srgbClr val="858585">
              <a:alpha val="13000"/>
            </a:srgbClr>
          </a:solidFill>
          <a:ln>
            <a:noFill/>
          </a:ln>
          <a:effectLst>
            <a:glow>
              <a:schemeClr val="accent1"/>
            </a:glow>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0" name="Picture 19" descr="A white cat with a black background">
            <a:extLst>
              <a:ext uri="{FF2B5EF4-FFF2-40B4-BE49-F238E27FC236}">
                <a16:creationId xmlns:a16="http://schemas.microsoft.com/office/drawing/2014/main" id="{35D0EA8B-E427-B775-81E1-A658CEFF42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flipV="1">
            <a:off x="7167600" y="6235822"/>
            <a:ext cx="403122" cy="356630"/>
          </a:xfrm>
          <a:prstGeom prst="rect">
            <a:avLst/>
          </a:prstGeom>
        </p:spPr>
      </p:pic>
      <p:sp>
        <p:nvSpPr>
          <p:cNvPr id="25" name="TextBox 24">
            <a:hlinkClick r:id="rId6"/>
            <a:extLst>
              <a:ext uri="{FF2B5EF4-FFF2-40B4-BE49-F238E27FC236}">
                <a16:creationId xmlns:a16="http://schemas.microsoft.com/office/drawing/2014/main" id="{A138ACEC-34AB-2917-8C2F-9A9786556419}"/>
              </a:ext>
            </a:extLst>
          </p:cNvPr>
          <p:cNvSpPr txBox="1"/>
          <p:nvPr/>
        </p:nvSpPr>
        <p:spPr>
          <a:xfrm>
            <a:off x="7507986" y="6223120"/>
            <a:ext cx="1013719" cy="369332"/>
          </a:xfrm>
          <a:prstGeom prst="rect">
            <a:avLst/>
          </a:prstGeom>
          <a:noFill/>
        </p:spPr>
        <p:txBody>
          <a:bodyPr wrap="square" rtlCol="0">
            <a:spAutoFit/>
          </a:bodyPr>
          <a:lstStyle/>
          <a:p>
            <a:r>
              <a:rPr lang="en-US" u="sng" dirty="0"/>
              <a:t>anjan-iixi</a:t>
            </a:r>
          </a:p>
        </p:txBody>
      </p:sp>
      <p:pic>
        <p:nvPicPr>
          <p:cNvPr id="30" name="Picture 29" descr="A blue square with white letters&#10;&#10;AI-generated content may be incorrect.">
            <a:extLst>
              <a:ext uri="{FF2B5EF4-FFF2-40B4-BE49-F238E27FC236}">
                <a16:creationId xmlns:a16="http://schemas.microsoft.com/office/drawing/2014/main" id="{7992E435-A338-DEC4-34A4-49037B0C11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3259" y="6251912"/>
            <a:ext cx="356630" cy="356630"/>
          </a:xfrm>
          <a:prstGeom prst="rect">
            <a:avLst/>
          </a:prstGeom>
        </p:spPr>
      </p:pic>
      <p:sp>
        <p:nvSpPr>
          <p:cNvPr id="32" name="Rectangle 1">
            <a:extLst>
              <a:ext uri="{FF2B5EF4-FFF2-40B4-BE49-F238E27FC236}">
                <a16:creationId xmlns:a16="http://schemas.microsoft.com/office/drawing/2014/main" id="{82D204A7-6A93-7EF7-2201-8DAF38D30D8A}"/>
              </a:ext>
            </a:extLst>
          </p:cNvPr>
          <p:cNvSpPr>
            <a:spLocks noChangeArrowheads="1"/>
          </p:cNvSpPr>
          <p:nvPr/>
        </p:nvSpPr>
        <p:spPr bwMode="auto">
          <a:xfrm>
            <a:off x="0" y="-184666"/>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
        <p:nvSpPr>
          <p:cNvPr id="33" name="TextBox 32">
            <a:extLst>
              <a:ext uri="{FF2B5EF4-FFF2-40B4-BE49-F238E27FC236}">
                <a16:creationId xmlns:a16="http://schemas.microsoft.com/office/drawing/2014/main" id="{D9714952-5B86-E5DC-9B98-AF348BA45276}"/>
              </a:ext>
            </a:extLst>
          </p:cNvPr>
          <p:cNvSpPr txBox="1"/>
          <p:nvPr/>
        </p:nvSpPr>
        <p:spPr>
          <a:xfrm>
            <a:off x="3299418" y="6247644"/>
            <a:ext cx="2326919" cy="369332"/>
          </a:xfrm>
          <a:prstGeom prst="rect">
            <a:avLst/>
          </a:prstGeom>
          <a:noFill/>
        </p:spPr>
        <p:txBody>
          <a:bodyPr wrap="square" rtlCol="0">
            <a:spAutoFit/>
          </a:bodyPr>
          <a:lstStyle/>
          <a:p>
            <a:r>
              <a:rPr lang="en-US" dirty="0">
                <a:hlinkClick r:id="rId8">
                  <a:extLst>
                    <a:ext uri="{A12FA001-AC4F-418D-AE19-62706E023703}">
                      <ahyp:hlinkClr xmlns:ahyp="http://schemas.microsoft.com/office/drawing/2018/hyperlinkcolor" val="tx"/>
                    </a:ext>
                  </a:extLst>
                </a:hlinkClick>
              </a:rPr>
              <a:t>anjan-paul-391998277/</a:t>
            </a:r>
            <a:endParaRPr lang="en-US" dirty="0"/>
          </a:p>
        </p:txBody>
      </p:sp>
    </p:spTree>
    <p:extLst>
      <p:ext uri="{BB962C8B-B14F-4D97-AF65-F5344CB8AC3E}">
        <p14:creationId xmlns:p14="http://schemas.microsoft.com/office/powerpoint/2010/main" val="2226341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FFF"/>
        </a:solidFill>
        <a:effectLst/>
      </p:bgPr>
    </p:bg>
    <p:spTree>
      <p:nvGrpSpPr>
        <p:cNvPr id="1" name="">
          <a:extLst>
            <a:ext uri="{FF2B5EF4-FFF2-40B4-BE49-F238E27FC236}">
              <a16:creationId xmlns:a16="http://schemas.microsoft.com/office/drawing/2014/main" id="{6DDB7470-7BA5-9914-8C01-D18B2883D353}"/>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50E1FED7-9D4A-1FFD-6B86-808994C76474}"/>
              </a:ext>
            </a:extLst>
          </p:cNvPr>
          <p:cNvSpPr/>
          <p:nvPr/>
        </p:nvSpPr>
        <p:spPr>
          <a:xfrm>
            <a:off x="11114000" y="3429000"/>
            <a:ext cx="1100338" cy="758757"/>
          </a:xfrm>
          <a:prstGeom prst="rect">
            <a:avLst/>
          </a:prstGeom>
          <a:solidFill>
            <a:srgbClr val="46123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E015100-7547-857C-1626-183D8B00ACF1}"/>
              </a:ext>
            </a:extLst>
          </p:cNvPr>
          <p:cNvSpPr txBox="1"/>
          <p:nvPr/>
        </p:nvSpPr>
        <p:spPr>
          <a:xfrm>
            <a:off x="6047752" y="766128"/>
            <a:ext cx="4947598" cy="707886"/>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4000" b="1" u="sng" dirty="0">
                <a:solidFill>
                  <a:srgbClr val="903163"/>
                </a:solidFill>
                <a:latin typeface="+mj-lt"/>
              </a:rPr>
              <a:t>Problem</a:t>
            </a:r>
            <a:r>
              <a:rPr lang="en-US" sz="4000" b="1" dirty="0">
                <a:latin typeface="+mj-lt"/>
              </a:rPr>
              <a:t> </a:t>
            </a:r>
            <a:r>
              <a:rPr lang="en-US" sz="4000" b="1" u="sng" dirty="0">
                <a:latin typeface="+mj-lt"/>
              </a:rPr>
              <a:t>Statement</a:t>
            </a:r>
          </a:p>
        </p:txBody>
      </p:sp>
      <p:pic>
        <p:nvPicPr>
          <p:cNvPr id="3" name="Picture 2">
            <a:extLst>
              <a:ext uri="{FF2B5EF4-FFF2-40B4-BE49-F238E27FC236}">
                <a16:creationId xmlns:a16="http://schemas.microsoft.com/office/drawing/2014/main" id="{05B9C71C-8234-2C3A-88DD-3DD407D0AEE9}"/>
              </a:ext>
              <a:ext uri="{C183D7F6-B498-43B3-948B-1728B52AA6E4}">
                <adec:decorative xmlns:adec="http://schemas.microsoft.com/office/drawing/2017/decorative" val="1"/>
              </a:ext>
            </a:extLst>
          </p:cNvPr>
          <p:cNvPicPr>
            <a:picLocks noChangeAspect="1"/>
          </p:cNvPicPr>
          <p:nvPr/>
        </p:nvPicPr>
        <p:blipFill>
          <a:blip r:embed="rId3">
            <a:lum bright="70000" contrast="-70000"/>
            <a:alphaModFix amt="85000"/>
            <a:extLst>
              <a:ext uri="{28A0092B-C50C-407E-A947-70E740481C1C}">
                <a14:useLocalDpi xmlns:a14="http://schemas.microsoft.com/office/drawing/2010/main" val="0"/>
              </a:ext>
            </a:extLst>
          </a:blip>
          <a:srcRect t="24999" b="24999"/>
          <a:stretch/>
        </p:blipFill>
        <p:spPr>
          <a:xfrm rot="20168155">
            <a:off x="-187077" y="2717956"/>
            <a:ext cx="5931548" cy="3000635"/>
          </a:xfrm>
          <a:prstGeom prst="flowChartConnector">
            <a:avLst/>
          </a:prstGeom>
          <a:noFill/>
          <a:ln>
            <a:noFill/>
          </a:ln>
        </p:spPr>
      </p:pic>
      <p:pic>
        <p:nvPicPr>
          <p:cNvPr id="5" name="Picture 4">
            <a:extLst>
              <a:ext uri="{FF2B5EF4-FFF2-40B4-BE49-F238E27FC236}">
                <a16:creationId xmlns:a16="http://schemas.microsoft.com/office/drawing/2014/main" id="{5D49B3DC-541F-45B5-32FC-AD5BBC75085A}"/>
              </a:ext>
              <a:ext uri="{C183D7F6-B498-43B3-948B-1728B52AA6E4}">
                <adec:decorative xmlns:adec="http://schemas.microsoft.com/office/drawing/2017/decorative" val="1"/>
              </a:ext>
            </a:extLst>
          </p:cNvPr>
          <p:cNvPicPr>
            <a:picLocks noChangeAspect="1"/>
          </p:cNvPicPr>
          <p:nvPr/>
        </p:nvPicPr>
        <p:blipFill>
          <a:blip r:embed="rId4">
            <a:alphaModFix amt="90000"/>
            <a:extLst>
              <a:ext uri="{BEBA8EAE-BF5A-486C-A8C5-ECC9F3942E4B}">
                <a14:imgProps xmlns:a14="http://schemas.microsoft.com/office/drawing/2010/main">
                  <a14:imgLayer r:embed="rId5">
                    <a14:imgEffect>
                      <a14:colorTemperature colorTemp="5300"/>
                    </a14:imgEffect>
                  </a14:imgLayer>
                </a14:imgProps>
              </a:ext>
              <a:ext uri="{28A0092B-C50C-407E-A947-70E740481C1C}">
                <a14:useLocalDpi xmlns:a14="http://schemas.microsoft.com/office/drawing/2010/main" val="0"/>
              </a:ext>
            </a:extLst>
          </a:blip>
          <a:stretch/>
        </p:blipFill>
        <p:spPr>
          <a:xfrm>
            <a:off x="0" y="1566794"/>
            <a:ext cx="4852669" cy="3997427"/>
          </a:xfrm>
          <a:prstGeom prst="flowChartDelay">
            <a:avLst/>
          </a:prstGeom>
        </p:spPr>
      </p:pic>
      <p:sp>
        <p:nvSpPr>
          <p:cNvPr id="12" name="Rectangle 11">
            <a:extLst>
              <a:ext uri="{FF2B5EF4-FFF2-40B4-BE49-F238E27FC236}">
                <a16:creationId xmlns:a16="http://schemas.microsoft.com/office/drawing/2014/main" id="{CC47D93C-1EBE-1875-72D2-FDCD2591EF3A}"/>
              </a:ext>
            </a:extLst>
          </p:cNvPr>
          <p:cNvSpPr/>
          <p:nvPr/>
        </p:nvSpPr>
        <p:spPr>
          <a:xfrm rot="5400000">
            <a:off x="1692428" y="678154"/>
            <a:ext cx="1018522" cy="758757"/>
          </a:xfrm>
          <a:prstGeom prst="rect">
            <a:avLst/>
          </a:prstGeom>
          <a:solidFill>
            <a:srgbClr val="4612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DE6B576-7CBF-CD2C-AB73-99508DE3894E}"/>
              </a:ext>
            </a:extLst>
          </p:cNvPr>
          <p:cNvSpPr/>
          <p:nvPr/>
        </p:nvSpPr>
        <p:spPr>
          <a:xfrm>
            <a:off x="-8389" y="465587"/>
            <a:ext cx="576000" cy="90000"/>
          </a:xfrm>
          <a:prstGeom prst="rect">
            <a:avLst/>
          </a:prstGeom>
          <a:solidFill>
            <a:srgbClr val="4D14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319C0F6-7A2D-68C0-5303-D25C5E5FDA5D}"/>
              </a:ext>
            </a:extLst>
          </p:cNvPr>
          <p:cNvSpPr/>
          <p:nvPr/>
        </p:nvSpPr>
        <p:spPr>
          <a:xfrm>
            <a:off x="11616000" y="457198"/>
            <a:ext cx="576000" cy="97200"/>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A282FE9-23A0-6FA6-58BE-E64CC6F5F149}"/>
              </a:ext>
            </a:extLst>
          </p:cNvPr>
          <p:cNvSpPr txBox="1"/>
          <p:nvPr/>
        </p:nvSpPr>
        <p:spPr>
          <a:xfrm>
            <a:off x="122811" y="6421271"/>
            <a:ext cx="869004" cy="369332"/>
          </a:xfrm>
          <a:prstGeom prst="rect">
            <a:avLst/>
          </a:prstGeom>
          <a:noFill/>
        </p:spPr>
        <p:txBody>
          <a:bodyPr wrap="square" rtlCol="0">
            <a:spAutoFit/>
          </a:bodyPr>
          <a:lstStyle/>
          <a:p>
            <a:r>
              <a:rPr lang="en-IN" dirty="0">
                <a:solidFill>
                  <a:schemeClr val="bg1">
                    <a:lumMod val="65000"/>
                  </a:schemeClr>
                </a:solidFill>
                <a:latin typeface="Gabriola" panose="04040605051002020D02" pitchFamily="82" charset="0"/>
              </a:rPr>
              <a:t>Page- 3</a:t>
            </a:r>
            <a:endParaRPr lang="en-US" dirty="0">
              <a:solidFill>
                <a:schemeClr val="bg1">
                  <a:lumMod val="65000"/>
                </a:schemeClr>
              </a:solidFill>
              <a:latin typeface="Gabriola" panose="04040605051002020D02" pitchFamily="82" charset="0"/>
            </a:endParaRPr>
          </a:p>
        </p:txBody>
      </p:sp>
      <p:sp>
        <p:nvSpPr>
          <p:cNvPr id="2" name="TextBox 1">
            <a:extLst>
              <a:ext uri="{FF2B5EF4-FFF2-40B4-BE49-F238E27FC236}">
                <a16:creationId xmlns:a16="http://schemas.microsoft.com/office/drawing/2014/main" id="{50E4DF18-E236-FCD5-6F2F-E2E6CBBF2D7B}"/>
              </a:ext>
            </a:extLst>
          </p:cNvPr>
          <p:cNvSpPr txBox="1"/>
          <p:nvPr/>
        </p:nvSpPr>
        <p:spPr>
          <a:xfrm>
            <a:off x="6494807" y="1479121"/>
            <a:ext cx="3795582" cy="369332"/>
          </a:xfrm>
          <a:prstGeom prst="rect">
            <a:avLst/>
          </a:prstGeom>
          <a:noFill/>
        </p:spPr>
        <p:txBody>
          <a:bodyPr wrap="square" rtlCol="0">
            <a:spAutoFit/>
          </a:bodyPr>
          <a:lstStyle/>
          <a:p>
            <a:r>
              <a:rPr lang="en-US" b="1" i="1" dirty="0">
                <a:solidFill>
                  <a:srgbClr val="903163"/>
                </a:solidFill>
              </a:rPr>
              <a:t>The Challenge</a:t>
            </a:r>
            <a:r>
              <a:rPr lang="en-US" b="1" dirty="0">
                <a:solidFill>
                  <a:srgbClr val="903163"/>
                </a:solidFill>
              </a:rPr>
              <a:t>:  </a:t>
            </a:r>
            <a:r>
              <a:rPr lang="en-US" i="1" dirty="0"/>
              <a:t>Why Customers Leave</a:t>
            </a:r>
          </a:p>
        </p:txBody>
      </p:sp>
      <p:sp>
        <p:nvSpPr>
          <p:cNvPr id="4" name="TextBox 3">
            <a:extLst>
              <a:ext uri="{FF2B5EF4-FFF2-40B4-BE49-F238E27FC236}">
                <a16:creationId xmlns:a16="http://schemas.microsoft.com/office/drawing/2014/main" id="{7735C1CC-58E0-45D8-614B-A8364E67A3A3}"/>
              </a:ext>
            </a:extLst>
          </p:cNvPr>
          <p:cNvSpPr txBox="1"/>
          <p:nvPr/>
        </p:nvSpPr>
        <p:spPr>
          <a:xfrm>
            <a:off x="6166403" y="2009248"/>
            <a:ext cx="4947597" cy="3139321"/>
          </a:xfrm>
          <a:prstGeom prst="rect">
            <a:avLst/>
          </a:prstGeom>
          <a:noFill/>
        </p:spPr>
        <p:txBody>
          <a:bodyPr wrap="square" rtlCol="0">
            <a:spAutoFit/>
          </a:bodyPr>
          <a:lstStyle/>
          <a:p>
            <a:pPr marL="342900" indent="-342900">
              <a:buFont typeface="Wingdings" panose="05000000000000000000" pitchFamily="2" charset="2"/>
              <a:buChar char="§"/>
            </a:pPr>
            <a:r>
              <a:rPr lang="en-US" sz="2200" b="1" dirty="0"/>
              <a:t>Customer Churn</a:t>
            </a:r>
            <a:r>
              <a:rPr lang="en-US" sz="2200" dirty="0"/>
              <a:t> (people leaving services) is the biggest threat to a Company’s revenue.</a:t>
            </a:r>
          </a:p>
          <a:p>
            <a:pPr marL="342900" indent="-342900">
              <a:buFont typeface="Wingdings" panose="05000000000000000000" pitchFamily="2" charset="2"/>
              <a:buChar char="§"/>
            </a:pPr>
            <a:r>
              <a:rPr lang="en-US" sz="2200" dirty="0"/>
              <a:t>It costs much more money to find a new customer than it does to keep an existing one.</a:t>
            </a:r>
          </a:p>
          <a:p>
            <a:pPr marL="342900" indent="-342900">
              <a:buFont typeface="Wingdings" panose="05000000000000000000" pitchFamily="2" charset="2"/>
              <a:buChar char="§"/>
            </a:pPr>
            <a:r>
              <a:rPr lang="en-US" sz="2200" dirty="0"/>
              <a:t>Every customer who leaves takes their monthly payment with them, directly hurting a company’s profit. </a:t>
            </a:r>
          </a:p>
        </p:txBody>
      </p:sp>
      <p:pic>
        <p:nvPicPr>
          <p:cNvPr id="9" name="Picture 8">
            <a:extLst>
              <a:ext uri="{FF2B5EF4-FFF2-40B4-BE49-F238E27FC236}">
                <a16:creationId xmlns:a16="http://schemas.microsoft.com/office/drawing/2014/main" id="{ED3CA6E8-B4AA-8D1E-659E-EF7E7C7B4594}"/>
              </a:ext>
              <a:ext uri="{C183D7F6-B498-43B3-948B-1728B52AA6E4}">
                <adec:decorative xmlns:adec="http://schemas.microsoft.com/office/drawing/2017/decorative" val="1"/>
              </a:ext>
            </a:extLst>
          </p:cNvPr>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rot="19933490">
            <a:off x="4733224" y="3739171"/>
            <a:ext cx="1671934" cy="1586397"/>
          </a:xfrm>
          <a:prstGeom prst="rect">
            <a:avLst/>
          </a:prstGeom>
          <a:effectLst>
            <a:outerShdw blurRad="50800" dist="38100" dir="8100000" algn="tr" rotWithShape="0">
              <a:prstClr val="black">
                <a:alpha val="40000"/>
              </a:prstClr>
            </a:outerShdw>
          </a:effectLst>
        </p:spPr>
      </p:pic>
      <p:pic>
        <p:nvPicPr>
          <p:cNvPr id="10" name="Picture 9">
            <a:extLst>
              <a:ext uri="{FF2B5EF4-FFF2-40B4-BE49-F238E27FC236}">
                <a16:creationId xmlns:a16="http://schemas.microsoft.com/office/drawing/2014/main" id="{BE339594-E813-DE78-9A9C-1DE3808847C5}"/>
              </a:ext>
              <a:ext uri="{C183D7F6-B498-43B3-948B-1728B52AA6E4}">
                <adec:decorative xmlns:adec="http://schemas.microsoft.com/office/drawing/2017/decorative" val="1"/>
              </a:ext>
            </a:extLst>
          </p:cNvPr>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rot="5400000">
            <a:off x="2580997" y="189239"/>
            <a:ext cx="2013572" cy="2013572"/>
          </a:xfrm>
          <a:prstGeom prst="rect">
            <a:avLst/>
          </a:prstGeom>
          <a:effectLst>
            <a:outerShdw blurRad="50800" dist="38100" dir="10800000" algn="r" rotWithShape="0">
              <a:prstClr val="black">
                <a:alpha val="40000"/>
              </a:prstClr>
            </a:outerShdw>
          </a:effectLst>
        </p:spPr>
      </p:pic>
      <p:sp>
        <p:nvSpPr>
          <p:cNvPr id="20" name="Rectangle 19">
            <a:extLst>
              <a:ext uri="{FF2B5EF4-FFF2-40B4-BE49-F238E27FC236}">
                <a16:creationId xmlns:a16="http://schemas.microsoft.com/office/drawing/2014/main" id="{C0CF47A3-4A57-3BBB-3FFD-574202CF38D3}"/>
              </a:ext>
            </a:extLst>
          </p:cNvPr>
          <p:cNvSpPr/>
          <p:nvPr/>
        </p:nvSpPr>
        <p:spPr>
          <a:xfrm>
            <a:off x="4105073" y="5725016"/>
            <a:ext cx="8096655" cy="1171134"/>
          </a:xfrm>
          <a:prstGeom prst="rect">
            <a:avLst/>
          </a:prstGeom>
          <a:solidFill>
            <a:schemeClr val="tx1">
              <a:lumMod val="75000"/>
              <a:lumOff val="25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582B46A-F3C9-3AE5-36CE-E41EB892F2E9}"/>
              </a:ext>
            </a:extLst>
          </p:cNvPr>
          <p:cNvSpPr txBox="1"/>
          <p:nvPr/>
        </p:nvSpPr>
        <p:spPr>
          <a:xfrm>
            <a:off x="4305690" y="5856061"/>
            <a:ext cx="7763499" cy="923330"/>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latin typeface="Centaur" panose="02030504050205020304" pitchFamily="18" charset="0"/>
              </a:rPr>
              <a:t>Who is Leaving (Which Customer Groups Churn most)?</a:t>
            </a:r>
          </a:p>
          <a:p>
            <a:pPr marL="285750" indent="-285750">
              <a:buFont typeface="Arial" panose="020B0604020202020204" pitchFamily="34" charset="0"/>
              <a:buChar char="•"/>
            </a:pPr>
            <a:r>
              <a:rPr lang="en-IN" dirty="0">
                <a:solidFill>
                  <a:schemeClr val="bg1"/>
                </a:solidFill>
                <a:latin typeface="Centaur" panose="02030504050205020304" pitchFamily="18" charset="0"/>
              </a:rPr>
              <a:t>What services/ contracts are related to Churn (is it a service issue or a pricing issue)?</a:t>
            </a:r>
          </a:p>
          <a:p>
            <a:pPr marL="285750" indent="-285750">
              <a:buFont typeface="Arial" panose="020B0604020202020204" pitchFamily="34" charset="0"/>
              <a:buChar char="•"/>
            </a:pPr>
            <a:r>
              <a:rPr lang="en-IN" dirty="0">
                <a:solidFill>
                  <a:schemeClr val="bg1"/>
                </a:solidFill>
                <a:latin typeface="Centaur" panose="02030504050205020304" pitchFamily="18" charset="0"/>
              </a:rPr>
              <a:t>What action you can take (how would you use these insights to keep more customers)?</a:t>
            </a:r>
            <a:endParaRPr lang="en-US" dirty="0">
              <a:solidFill>
                <a:schemeClr val="bg1"/>
              </a:solidFill>
              <a:latin typeface="Centaur" panose="02030504050205020304" pitchFamily="18" charset="0"/>
            </a:endParaRPr>
          </a:p>
        </p:txBody>
      </p:sp>
      <p:pic>
        <p:nvPicPr>
          <p:cNvPr id="22" name="Picture 21">
            <a:extLst>
              <a:ext uri="{FF2B5EF4-FFF2-40B4-BE49-F238E27FC236}">
                <a16:creationId xmlns:a16="http://schemas.microsoft.com/office/drawing/2014/main" id="{017FED18-1646-D4F5-D8DC-DAC495D482EC}"/>
              </a:ext>
              <a:ext uri="{C183D7F6-B498-43B3-948B-1728B52AA6E4}">
                <adec:decorative xmlns:adec="http://schemas.microsoft.com/office/drawing/2017/decorative" val="1"/>
              </a:ext>
            </a:extLst>
          </p:cNvPr>
          <p:cNvPicPr>
            <a:picLocks noChangeAspect="1"/>
          </p:cNvPicPr>
          <p:nvPr/>
        </p:nvPicPr>
        <p:blipFill>
          <a:blip r:embed="rId7">
            <a:duotone>
              <a:schemeClr val="bg2">
                <a:shade val="45000"/>
                <a:satMod val="135000"/>
              </a:schemeClr>
              <a:prstClr val="white"/>
            </a:duotone>
            <a:alphaModFix amt="50000"/>
            <a:extLst>
              <a:ext uri="{BEBA8EAE-BF5A-486C-A8C5-ECC9F3942E4B}">
                <a14:imgProps xmlns:a14="http://schemas.microsoft.com/office/drawing/2010/main">
                  <a14:imgLayer r:embed="rId8">
                    <a14:imgEffect>
                      <a14:saturation sat="300000"/>
                    </a14:imgEffect>
                  </a14:imgLayer>
                </a14:imgProps>
              </a:ext>
              <a:ext uri="{28A0092B-C50C-407E-A947-70E740481C1C}">
                <a14:useLocalDpi xmlns:a14="http://schemas.microsoft.com/office/drawing/2010/main" val="0"/>
              </a:ext>
            </a:extLst>
          </a:blip>
          <a:stretch>
            <a:fillRect/>
          </a:stretch>
        </p:blipFill>
        <p:spPr>
          <a:xfrm rot="9606448">
            <a:off x="5354004" y="2266587"/>
            <a:ext cx="1084669" cy="1084669"/>
          </a:xfrm>
          <a:prstGeom prst="rect">
            <a:avLst/>
          </a:prstGeom>
          <a:effectLst>
            <a:outerShdw blurRad="50800" dist="38100" dir="16200000" rotWithShape="0">
              <a:schemeClr val="tx1">
                <a:lumMod val="50000"/>
                <a:lumOff val="50000"/>
                <a:alpha val="40000"/>
              </a:schemeClr>
            </a:outerShdw>
          </a:effectLst>
        </p:spPr>
      </p:pic>
      <p:pic>
        <p:nvPicPr>
          <p:cNvPr id="8" name="Graphic 7" descr="Lightbulb and gear with solid fill">
            <a:extLst>
              <a:ext uri="{FF2B5EF4-FFF2-40B4-BE49-F238E27FC236}">
                <a16:creationId xmlns:a16="http://schemas.microsoft.com/office/drawing/2014/main" id="{BA43B2C9-E293-B350-05CD-CEB730663478}"/>
              </a:ext>
            </a:extLst>
          </p:cNvPr>
          <p:cNvPicPr>
            <a:picLocks noChangeAspect="1"/>
          </p:cNvPicPr>
          <p:nvPr/>
        </p:nvPicPr>
        <p:blipFill>
          <a:blip r:embed="rId9">
            <a:duotone>
              <a:schemeClr val="bg2">
                <a:shade val="45000"/>
                <a:satMod val="135000"/>
              </a:schemeClr>
              <a:prstClr val="white"/>
            </a:duotone>
            <a:alphaModFix amt="65000"/>
            <a:extLst>
              <a:ext uri="{96DAC541-7B7A-43D3-8B79-37D633B846F1}">
                <asvg:svgBlip xmlns:asvg="http://schemas.microsoft.com/office/drawing/2016/SVG/main" r:embed="rId10"/>
              </a:ext>
            </a:extLst>
          </a:blip>
          <a:stretch>
            <a:fillRect/>
          </a:stretch>
        </p:blipFill>
        <p:spPr>
          <a:xfrm>
            <a:off x="503215" y="732386"/>
            <a:ext cx="900480" cy="853706"/>
          </a:xfrm>
          <a:prstGeom prst="rect">
            <a:avLst/>
          </a:prstGeom>
          <a:effectLst>
            <a:outerShdw blurRad="50800" dist="38100" dir="2700000" algn="tl" rotWithShape="0">
              <a:prstClr val="black">
                <a:alpha val="40000"/>
              </a:prstClr>
            </a:outerShdw>
          </a:effectLst>
        </p:spPr>
      </p:pic>
      <p:pic>
        <p:nvPicPr>
          <p:cNvPr id="24" name="Picture 23" descr="A light bulb with a brain inside&#10;&#10;AI-generated content may be incorrect.">
            <a:extLst>
              <a:ext uri="{FF2B5EF4-FFF2-40B4-BE49-F238E27FC236}">
                <a16:creationId xmlns:a16="http://schemas.microsoft.com/office/drawing/2014/main" id="{5FA3C960-7750-E0C7-AC3C-12E705E2EF8A}"/>
              </a:ext>
            </a:extLst>
          </p:cNvPr>
          <p:cNvPicPr>
            <a:picLocks noChangeAspect="1"/>
          </p:cNvPicPr>
          <p:nvPr/>
        </p:nvPicPr>
        <p:blipFill>
          <a:blip r:embed="rId11">
            <a:grayscl/>
            <a:alphaModFix amt="70000"/>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tretch>
            <a:fillRect/>
          </a:stretch>
        </p:blipFill>
        <p:spPr>
          <a:xfrm>
            <a:off x="2480759" y="5436437"/>
            <a:ext cx="1524005" cy="1459714"/>
          </a:xfrm>
          <a:prstGeom prst="rect">
            <a:avLst/>
          </a:prstGeom>
          <a:effectLst>
            <a:outerShdw blurRad="50800" dist="38100" dir="5400000" algn="t" rotWithShape="0">
              <a:schemeClr val="tx1">
                <a:lumMod val="95000"/>
                <a:lumOff val="5000"/>
                <a:alpha val="40000"/>
              </a:schemeClr>
            </a:outerShdw>
          </a:effectLst>
        </p:spPr>
      </p:pic>
      <p:pic>
        <p:nvPicPr>
          <p:cNvPr id="11" name="Picture 10">
            <a:extLst>
              <a:ext uri="{FF2B5EF4-FFF2-40B4-BE49-F238E27FC236}">
                <a16:creationId xmlns:a16="http://schemas.microsoft.com/office/drawing/2014/main" id="{18DFA527-38AB-575F-2E81-8A8D23F23D33}"/>
              </a:ext>
              <a:ext uri="{C183D7F6-B498-43B3-948B-1728B52AA6E4}">
                <adec:decorative xmlns:adec="http://schemas.microsoft.com/office/drawing/2017/decorative" val="1"/>
              </a:ext>
            </a:extLst>
          </p:cNvPr>
          <p:cNvPicPr>
            <a:picLocks noChangeAspect="1"/>
          </p:cNvPicPr>
          <p:nvPr/>
        </p:nvPicPr>
        <p:blipFill>
          <a:blip r:embed="rId13">
            <a:duotone>
              <a:schemeClr val="accent4">
                <a:shade val="45000"/>
                <a:satMod val="135000"/>
              </a:schemeClr>
              <a:prstClr val="white"/>
            </a:duotone>
            <a:alphaModFix amt="27000"/>
            <a:extLst>
              <a:ext uri="{BEBA8EAE-BF5A-486C-A8C5-ECC9F3942E4B}">
                <a14:imgProps xmlns:a14="http://schemas.microsoft.com/office/drawing/2010/main">
                  <a14:imgLayer r:embed="rId14">
                    <a14:imgEffect>
                      <a14:artisticChalkSketch/>
                    </a14:imgEffect>
                    <a14:imgEffect>
                      <a14:saturation sat="67000"/>
                    </a14:imgEffect>
                  </a14:imgLayer>
                </a14:imgProps>
              </a:ext>
              <a:ext uri="{28A0092B-C50C-407E-A947-70E740481C1C}">
                <a14:useLocalDpi xmlns:a14="http://schemas.microsoft.com/office/drawing/2010/main" val="0"/>
              </a:ext>
            </a:extLst>
          </a:blip>
          <a:stretch>
            <a:fillRect/>
          </a:stretch>
        </p:blipFill>
        <p:spPr>
          <a:xfrm>
            <a:off x="4492363" y="935648"/>
            <a:ext cx="1339007" cy="1339007"/>
          </a:xfrm>
          <a:prstGeom prst="rect">
            <a:avLst/>
          </a:prstGeom>
          <a:effectLst>
            <a:glow rad="25400">
              <a:schemeClr val="tx1">
                <a:lumMod val="75000"/>
                <a:lumOff val="25000"/>
                <a:alpha val="21000"/>
              </a:schemeClr>
            </a:glow>
          </a:effectLst>
        </p:spPr>
      </p:pic>
    </p:spTree>
    <p:extLst>
      <p:ext uri="{BB962C8B-B14F-4D97-AF65-F5344CB8AC3E}">
        <p14:creationId xmlns:p14="http://schemas.microsoft.com/office/powerpoint/2010/main" val="567656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FFF"/>
        </a:solidFill>
        <a:effectLst/>
      </p:bgPr>
    </p:bg>
    <p:spTree>
      <p:nvGrpSpPr>
        <p:cNvPr id="1" name="">
          <a:extLst>
            <a:ext uri="{FF2B5EF4-FFF2-40B4-BE49-F238E27FC236}">
              <a16:creationId xmlns:a16="http://schemas.microsoft.com/office/drawing/2014/main" id="{0E9EE028-FFBB-C62C-58B2-23B37336C5AD}"/>
            </a:ext>
          </a:extLst>
        </p:cNvPr>
        <p:cNvGrpSpPr/>
        <p:nvPr/>
      </p:nvGrpSpPr>
      <p:grpSpPr>
        <a:xfrm>
          <a:off x="0" y="0"/>
          <a:ext cx="0" cy="0"/>
          <a:chOff x="0" y="0"/>
          <a:chExt cx="0" cy="0"/>
        </a:xfrm>
      </p:grpSpPr>
      <p:pic>
        <p:nvPicPr>
          <p:cNvPr id="24" name="Picture 23">
            <a:extLst>
              <a:ext uri="{FF2B5EF4-FFF2-40B4-BE49-F238E27FC236}">
                <a16:creationId xmlns:a16="http://schemas.microsoft.com/office/drawing/2014/main" id="{52206329-40A8-4F49-7B9C-61F99D915661}"/>
              </a:ext>
              <a:ext uri="{C183D7F6-B498-43B3-948B-1728B52AA6E4}">
                <adec:decorative xmlns:adec="http://schemas.microsoft.com/office/drawing/2017/decorative" val="1"/>
              </a:ext>
            </a:extLst>
          </p:cNvPr>
          <p:cNvPicPr>
            <a:picLocks noChangeAspect="1"/>
          </p:cNvPicPr>
          <p:nvPr/>
        </p:nvPicPr>
        <p:blipFill>
          <a:blip r:embed="rId3">
            <a:lum bright="70000" contrast="-70000"/>
            <a:alphaModFix amt="35000"/>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6811037" y="2419578"/>
            <a:ext cx="5353840" cy="3655550"/>
          </a:xfrm>
          <a:prstGeom prst="snipRoundRect">
            <a:avLst>
              <a:gd name="adj1" fmla="val 16667"/>
              <a:gd name="adj2" fmla="val 1202"/>
            </a:avLst>
          </a:prstGeom>
        </p:spPr>
      </p:pic>
      <p:pic>
        <p:nvPicPr>
          <p:cNvPr id="26" name="Picture 25" descr="A black and white logo&#10;&#10;AI-generated content may be incorrect.">
            <a:extLst>
              <a:ext uri="{FF2B5EF4-FFF2-40B4-BE49-F238E27FC236}">
                <a16:creationId xmlns:a16="http://schemas.microsoft.com/office/drawing/2014/main" id="{045C6379-090B-64E6-BF38-75B7939F86BB}"/>
              </a:ext>
            </a:extLst>
          </p:cNvPr>
          <p:cNvPicPr>
            <a:picLocks noChangeAspect="1"/>
          </p:cNvPicPr>
          <p:nvPr/>
        </p:nvPicPr>
        <p:blipFill>
          <a:blip r:embed="rId5">
            <a:alphaModFix amt="75000"/>
            <a:lum bright="70000" contrast="-70000"/>
            <a:extLst>
              <a:ext uri="{28A0092B-C50C-407E-A947-70E740481C1C}">
                <a14:useLocalDpi xmlns:a14="http://schemas.microsoft.com/office/drawing/2010/main" val="0"/>
              </a:ext>
            </a:extLst>
          </a:blip>
          <a:stretch>
            <a:fillRect/>
          </a:stretch>
        </p:blipFill>
        <p:spPr>
          <a:xfrm rot="17044202">
            <a:off x="9493312" y="1439883"/>
            <a:ext cx="2185298" cy="1716232"/>
          </a:xfrm>
          <a:prstGeom prst="rect">
            <a:avLst/>
          </a:prstGeom>
        </p:spPr>
      </p:pic>
      <p:sp>
        <p:nvSpPr>
          <p:cNvPr id="20" name="Rectangle 19">
            <a:extLst>
              <a:ext uri="{FF2B5EF4-FFF2-40B4-BE49-F238E27FC236}">
                <a16:creationId xmlns:a16="http://schemas.microsoft.com/office/drawing/2014/main" id="{4E15DFF5-5865-1606-46BF-CA199B0AF43F}"/>
              </a:ext>
            </a:extLst>
          </p:cNvPr>
          <p:cNvSpPr/>
          <p:nvPr/>
        </p:nvSpPr>
        <p:spPr>
          <a:xfrm>
            <a:off x="-45" y="5471720"/>
            <a:ext cx="6702024" cy="1400793"/>
          </a:xfrm>
          <a:prstGeom prst="rect">
            <a:avLst/>
          </a:prstGeom>
          <a:solidFill>
            <a:schemeClr val="tx1">
              <a:lumMod val="75000"/>
              <a:lumOff val="25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82EB604-5B1F-C0F6-C6B0-D0A30ABBD6B5}"/>
              </a:ext>
            </a:extLst>
          </p:cNvPr>
          <p:cNvSpPr/>
          <p:nvPr/>
        </p:nvSpPr>
        <p:spPr>
          <a:xfrm>
            <a:off x="-2061" y="3187103"/>
            <a:ext cx="994281" cy="758757"/>
          </a:xfrm>
          <a:prstGeom prst="rect">
            <a:avLst/>
          </a:prstGeom>
          <a:solidFill>
            <a:srgbClr val="46123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31D21D8-D19F-98B8-770C-0B3D87B6E6B1}"/>
              </a:ext>
            </a:extLst>
          </p:cNvPr>
          <p:cNvSpPr txBox="1"/>
          <p:nvPr/>
        </p:nvSpPr>
        <p:spPr>
          <a:xfrm>
            <a:off x="522404" y="727216"/>
            <a:ext cx="6783949" cy="707886"/>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4000" b="1" u="sng" dirty="0">
                <a:solidFill>
                  <a:srgbClr val="903163"/>
                </a:solidFill>
                <a:latin typeface="+mj-lt"/>
              </a:rPr>
              <a:t>Project</a:t>
            </a:r>
            <a:r>
              <a:rPr lang="en-US" sz="4000" b="1" dirty="0">
                <a:solidFill>
                  <a:srgbClr val="903163"/>
                </a:solidFill>
                <a:latin typeface="+mj-lt"/>
              </a:rPr>
              <a:t> </a:t>
            </a:r>
            <a:r>
              <a:rPr lang="en-US" sz="4000" b="1" u="sng" dirty="0">
                <a:solidFill>
                  <a:schemeClr val="tx1"/>
                </a:solidFill>
                <a:latin typeface="+mj-lt"/>
              </a:rPr>
              <a:t>Requirements</a:t>
            </a:r>
            <a:r>
              <a:rPr lang="en-US" sz="4000" b="1" dirty="0">
                <a:solidFill>
                  <a:srgbClr val="903163"/>
                </a:solidFill>
                <a:latin typeface="+mj-lt"/>
              </a:rPr>
              <a:t> </a:t>
            </a:r>
            <a:r>
              <a:rPr lang="en-US" sz="4000" b="1" u="sng" dirty="0">
                <a:solidFill>
                  <a:srgbClr val="903163"/>
                </a:solidFill>
                <a:latin typeface="+mj-lt"/>
              </a:rPr>
              <a:t>Tools</a:t>
            </a:r>
            <a:endParaRPr lang="en-US" sz="4000" b="1" u="sng" dirty="0">
              <a:latin typeface="+mj-lt"/>
            </a:endParaRPr>
          </a:p>
        </p:txBody>
      </p:sp>
      <p:sp>
        <p:nvSpPr>
          <p:cNvPr id="12" name="Rectangle 11">
            <a:extLst>
              <a:ext uri="{FF2B5EF4-FFF2-40B4-BE49-F238E27FC236}">
                <a16:creationId xmlns:a16="http://schemas.microsoft.com/office/drawing/2014/main" id="{A89E7CB0-67D5-D290-A66D-8D5B3F7EE441}"/>
              </a:ext>
            </a:extLst>
          </p:cNvPr>
          <p:cNvSpPr/>
          <p:nvPr/>
        </p:nvSpPr>
        <p:spPr>
          <a:xfrm rot="5400000">
            <a:off x="9422330" y="6111363"/>
            <a:ext cx="755612" cy="758757"/>
          </a:xfrm>
          <a:prstGeom prst="rect">
            <a:avLst/>
          </a:prstGeom>
          <a:solidFill>
            <a:srgbClr val="4612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5D96D53-D26E-48EC-4963-5EA6B461CC48}"/>
              </a:ext>
            </a:extLst>
          </p:cNvPr>
          <p:cNvSpPr/>
          <p:nvPr/>
        </p:nvSpPr>
        <p:spPr>
          <a:xfrm>
            <a:off x="0" y="465587"/>
            <a:ext cx="576000" cy="90000"/>
          </a:xfrm>
          <a:prstGeom prst="rect">
            <a:avLst/>
          </a:prstGeom>
          <a:solidFill>
            <a:srgbClr val="4D14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D7C7A43-76C5-9F12-4F04-CEB1CA6E32C5}"/>
              </a:ext>
            </a:extLst>
          </p:cNvPr>
          <p:cNvSpPr/>
          <p:nvPr/>
        </p:nvSpPr>
        <p:spPr>
          <a:xfrm>
            <a:off x="11616000" y="457198"/>
            <a:ext cx="576000" cy="97200"/>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C1A15FE-771A-146D-020A-EB6AE0DF91AC}"/>
              </a:ext>
            </a:extLst>
          </p:cNvPr>
          <p:cNvSpPr txBox="1"/>
          <p:nvPr/>
        </p:nvSpPr>
        <p:spPr>
          <a:xfrm>
            <a:off x="11416818" y="6499216"/>
            <a:ext cx="748059" cy="369332"/>
          </a:xfrm>
          <a:prstGeom prst="rect">
            <a:avLst/>
          </a:prstGeom>
          <a:noFill/>
        </p:spPr>
        <p:txBody>
          <a:bodyPr wrap="square" rtlCol="0">
            <a:spAutoFit/>
          </a:bodyPr>
          <a:lstStyle/>
          <a:p>
            <a:r>
              <a:rPr lang="en-IN" dirty="0">
                <a:solidFill>
                  <a:schemeClr val="bg1">
                    <a:lumMod val="65000"/>
                  </a:schemeClr>
                </a:solidFill>
                <a:latin typeface="Gabriola" panose="04040605051002020D02" pitchFamily="82" charset="0"/>
              </a:rPr>
              <a:t>Page- 4</a:t>
            </a:r>
            <a:endParaRPr lang="en-US" dirty="0">
              <a:solidFill>
                <a:schemeClr val="bg1">
                  <a:lumMod val="65000"/>
                </a:schemeClr>
              </a:solidFill>
              <a:latin typeface="Gabriola" panose="04040605051002020D02" pitchFamily="82" charset="0"/>
            </a:endParaRPr>
          </a:p>
        </p:txBody>
      </p:sp>
      <p:pic>
        <p:nvPicPr>
          <p:cNvPr id="17" name="Picture 16">
            <a:extLst>
              <a:ext uri="{FF2B5EF4-FFF2-40B4-BE49-F238E27FC236}">
                <a16:creationId xmlns:a16="http://schemas.microsoft.com/office/drawing/2014/main" id="{3E4BD6C6-9CBB-3946-3B7E-EA68B68236AE}"/>
              </a:ext>
              <a:ext uri="{C183D7F6-B498-43B3-948B-1728B52AA6E4}">
                <adec:decorative xmlns:adec="http://schemas.microsoft.com/office/drawing/2017/decorative" val="1"/>
              </a:ext>
            </a:extLst>
          </p:cNvPr>
          <p:cNvPicPr>
            <a:picLocks noChangeAspect="1"/>
          </p:cNvPicPr>
          <p:nvPr/>
        </p:nvPicPr>
        <p:blipFill>
          <a:blip r:embed="rId6">
            <a:duotone>
              <a:prstClr val="black"/>
              <a:schemeClr val="accent4">
                <a:tint val="45000"/>
                <a:satMod val="400000"/>
              </a:schemeClr>
            </a:duotone>
            <a:alphaModFix amt="78000"/>
            <a:extLst>
              <a:ext uri="{28A0092B-C50C-407E-A947-70E740481C1C}">
                <a14:useLocalDpi xmlns:a14="http://schemas.microsoft.com/office/drawing/2010/main" val="0"/>
              </a:ext>
            </a:extLst>
          </a:blip>
          <a:srcRect/>
          <a:stretch/>
        </p:blipFill>
        <p:spPr>
          <a:xfrm rot="1133157">
            <a:off x="7755462" y="435757"/>
            <a:ext cx="981837" cy="999123"/>
          </a:xfrm>
          <a:prstGeom prst="rect">
            <a:avLst/>
          </a:prstGeom>
          <a:noFill/>
          <a:effectLst>
            <a:outerShdw dist="25400" dir="10800000" algn="r" rotWithShape="0">
              <a:schemeClr val="tx1">
                <a:lumMod val="65000"/>
                <a:lumOff val="35000"/>
                <a:alpha val="63000"/>
              </a:schemeClr>
            </a:outerShdw>
          </a:effectLst>
        </p:spPr>
      </p:pic>
      <p:graphicFrame>
        <p:nvGraphicFramePr>
          <p:cNvPr id="28" name="Diagram 27">
            <a:extLst>
              <a:ext uri="{FF2B5EF4-FFF2-40B4-BE49-F238E27FC236}">
                <a16:creationId xmlns:a16="http://schemas.microsoft.com/office/drawing/2014/main" id="{49552965-3DAD-1068-58A6-460D23446813}"/>
              </a:ext>
            </a:extLst>
          </p:cNvPr>
          <p:cNvGraphicFramePr/>
          <p:nvPr>
            <p:extLst>
              <p:ext uri="{D42A27DB-BD31-4B8C-83A1-F6EECF244321}">
                <p14:modId xmlns:p14="http://schemas.microsoft.com/office/powerpoint/2010/main" val="2051903317"/>
              </p:ext>
            </p:extLst>
          </p:nvPr>
        </p:nvGraphicFramePr>
        <p:xfrm>
          <a:off x="711210" y="1729280"/>
          <a:ext cx="5232392" cy="367440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4" name="Picture 3">
            <a:extLst>
              <a:ext uri="{FF2B5EF4-FFF2-40B4-BE49-F238E27FC236}">
                <a16:creationId xmlns:a16="http://schemas.microsoft.com/office/drawing/2014/main" id="{6A447B06-CEEE-0C95-B9CA-ACFA19C86DB0}"/>
              </a:ext>
              <a:ext uri="{C183D7F6-B498-43B3-948B-1728B52AA6E4}">
                <adec:decorative xmlns:adec="http://schemas.microsoft.com/office/drawing/2017/decorative" val="1"/>
              </a:ext>
            </a:extLst>
          </p:cNvPr>
          <p:cNvPicPr>
            <a:picLocks noChangeAspect="1"/>
          </p:cNvPicPr>
          <p:nvPr/>
        </p:nvPicPr>
        <p:blipFill>
          <a:blip r:embed="rId6">
            <a:duotone>
              <a:prstClr val="black"/>
              <a:schemeClr val="accent4">
                <a:tint val="45000"/>
                <a:satMod val="400000"/>
              </a:schemeClr>
            </a:duotone>
            <a:alphaModFix amt="78000"/>
            <a:extLst>
              <a:ext uri="{28A0092B-C50C-407E-A947-70E740481C1C}">
                <a14:useLocalDpi xmlns:a14="http://schemas.microsoft.com/office/drawing/2010/main" val="0"/>
              </a:ext>
            </a:extLst>
          </a:blip>
          <a:srcRect/>
          <a:stretch/>
        </p:blipFill>
        <p:spPr>
          <a:xfrm rot="19308020">
            <a:off x="6969816" y="1435176"/>
            <a:ext cx="980292" cy="985302"/>
          </a:xfrm>
          <a:prstGeom prst="rect">
            <a:avLst/>
          </a:prstGeom>
          <a:noFill/>
          <a:effectLst>
            <a:outerShdw dist="25400" dir="10800000" algn="r" rotWithShape="0">
              <a:schemeClr val="tx1">
                <a:lumMod val="65000"/>
                <a:lumOff val="35000"/>
                <a:alpha val="63000"/>
              </a:schemeClr>
            </a:outerShdw>
          </a:effectLst>
        </p:spPr>
      </p:pic>
      <p:pic>
        <p:nvPicPr>
          <p:cNvPr id="6" name="Picture 5">
            <a:extLst>
              <a:ext uri="{FF2B5EF4-FFF2-40B4-BE49-F238E27FC236}">
                <a16:creationId xmlns:a16="http://schemas.microsoft.com/office/drawing/2014/main" id="{7135C6B6-8444-4830-601A-D92F8AFB44C5}"/>
              </a:ext>
              <a:ext uri="{C183D7F6-B498-43B3-948B-1728B52AA6E4}">
                <adec:decorative xmlns:adec="http://schemas.microsoft.com/office/drawing/2017/decorative" val="1"/>
              </a:ext>
            </a:extLst>
          </p:cNvPr>
          <p:cNvPicPr>
            <a:picLocks noChangeAspect="1"/>
          </p:cNvPicPr>
          <p:nvPr/>
        </p:nvPicPr>
        <p:blipFill>
          <a:blip r:embed="rId6">
            <a:duotone>
              <a:prstClr val="black"/>
              <a:schemeClr val="accent4">
                <a:tint val="45000"/>
                <a:satMod val="400000"/>
              </a:schemeClr>
            </a:duotone>
            <a:alphaModFix amt="78000"/>
            <a:extLst>
              <a:ext uri="{28A0092B-C50C-407E-A947-70E740481C1C}">
                <a14:useLocalDpi xmlns:a14="http://schemas.microsoft.com/office/drawing/2010/main" val="0"/>
              </a:ext>
            </a:extLst>
          </a:blip>
          <a:srcRect/>
          <a:stretch/>
        </p:blipFill>
        <p:spPr>
          <a:xfrm rot="21086642">
            <a:off x="8644595" y="1491788"/>
            <a:ext cx="1017061" cy="973245"/>
          </a:xfrm>
          <a:prstGeom prst="rect">
            <a:avLst/>
          </a:prstGeom>
          <a:noFill/>
          <a:effectLst>
            <a:outerShdw dist="25400" dir="10800000" algn="r" rotWithShape="0">
              <a:schemeClr val="tx1">
                <a:lumMod val="65000"/>
                <a:lumOff val="35000"/>
                <a:alpha val="63000"/>
              </a:schemeClr>
            </a:outerShdw>
          </a:effectLst>
        </p:spPr>
      </p:pic>
      <p:pic>
        <p:nvPicPr>
          <p:cNvPr id="8" name="Picture 7">
            <a:extLst>
              <a:ext uri="{FF2B5EF4-FFF2-40B4-BE49-F238E27FC236}">
                <a16:creationId xmlns:a16="http://schemas.microsoft.com/office/drawing/2014/main" id="{CD2649E0-2D03-A189-D753-13AD03890BCE}"/>
              </a:ext>
              <a:ext uri="{C183D7F6-B498-43B3-948B-1728B52AA6E4}">
                <adec:decorative xmlns:adec="http://schemas.microsoft.com/office/drawing/2017/decorative" val="1"/>
              </a:ext>
            </a:extLst>
          </p:cNvPr>
          <p:cNvPicPr>
            <a:picLocks noChangeAspect="1"/>
          </p:cNvPicPr>
          <p:nvPr/>
        </p:nvPicPr>
        <p:blipFill>
          <a:blip r:embed="rId6">
            <a:duotone>
              <a:prstClr val="black"/>
              <a:schemeClr val="accent4">
                <a:tint val="45000"/>
                <a:satMod val="400000"/>
              </a:schemeClr>
            </a:duotone>
            <a:alphaModFix amt="78000"/>
            <a:extLst>
              <a:ext uri="{28A0092B-C50C-407E-A947-70E740481C1C}">
                <a14:useLocalDpi xmlns:a14="http://schemas.microsoft.com/office/drawing/2010/main" val="0"/>
              </a:ext>
            </a:extLst>
          </a:blip>
          <a:srcRect/>
          <a:stretch/>
        </p:blipFill>
        <p:spPr>
          <a:xfrm rot="804988">
            <a:off x="9432219" y="569247"/>
            <a:ext cx="735835" cy="799992"/>
          </a:xfrm>
          <a:prstGeom prst="rect">
            <a:avLst/>
          </a:prstGeom>
          <a:noFill/>
          <a:effectLst>
            <a:outerShdw dist="25400" dir="10800000" algn="r" rotWithShape="0">
              <a:schemeClr val="tx1">
                <a:lumMod val="65000"/>
                <a:lumOff val="35000"/>
                <a:alpha val="63000"/>
              </a:schemeClr>
            </a:outerShdw>
          </a:effectLst>
        </p:spPr>
      </p:pic>
      <p:pic>
        <p:nvPicPr>
          <p:cNvPr id="10" name="Picture 9">
            <a:extLst>
              <a:ext uri="{FF2B5EF4-FFF2-40B4-BE49-F238E27FC236}">
                <a16:creationId xmlns:a16="http://schemas.microsoft.com/office/drawing/2014/main" id="{22A368CE-765B-558D-5DEB-2BAAA96455D3}"/>
              </a:ext>
              <a:ext uri="{C183D7F6-B498-43B3-948B-1728B52AA6E4}">
                <adec:decorative xmlns:adec="http://schemas.microsoft.com/office/drawing/2017/decorative" val="1"/>
              </a:ext>
            </a:extLst>
          </p:cNvPr>
          <p:cNvPicPr>
            <a:picLocks noChangeAspect="1"/>
          </p:cNvPicPr>
          <p:nvPr/>
        </p:nvPicPr>
        <p:blipFill>
          <a:blip r:embed="rId6">
            <a:duotone>
              <a:prstClr val="black"/>
              <a:schemeClr val="accent4">
                <a:tint val="45000"/>
                <a:satMod val="400000"/>
              </a:schemeClr>
            </a:duotone>
            <a:alphaModFix amt="78000"/>
            <a:extLst>
              <a:ext uri="{28A0092B-C50C-407E-A947-70E740481C1C}">
                <a14:useLocalDpi xmlns:a14="http://schemas.microsoft.com/office/drawing/2010/main" val="0"/>
              </a:ext>
            </a:extLst>
          </a:blip>
          <a:srcRect/>
          <a:stretch/>
        </p:blipFill>
        <p:spPr>
          <a:xfrm rot="20218331">
            <a:off x="10442713" y="469049"/>
            <a:ext cx="1555176" cy="1534681"/>
          </a:xfrm>
          <a:prstGeom prst="rect">
            <a:avLst/>
          </a:prstGeom>
          <a:noFill/>
          <a:effectLst>
            <a:outerShdw dist="25400" dir="10800000" algn="r" rotWithShape="0">
              <a:schemeClr val="tx1">
                <a:lumMod val="65000"/>
                <a:lumOff val="35000"/>
                <a:alpha val="63000"/>
              </a:schemeClr>
            </a:outerShdw>
          </a:effectLst>
        </p:spPr>
      </p:pic>
      <p:pic>
        <p:nvPicPr>
          <p:cNvPr id="5" name="Picture 4">
            <a:extLst>
              <a:ext uri="{FF2B5EF4-FFF2-40B4-BE49-F238E27FC236}">
                <a16:creationId xmlns:a16="http://schemas.microsoft.com/office/drawing/2014/main" id="{D0538D88-8CED-E128-66D0-74DF99D1B113}"/>
              </a:ext>
              <a:ext uri="{C183D7F6-B498-43B3-948B-1728B52AA6E4}">
                <adec:decorative xmlns:adec="http://schemas.microsoft.com/office/drawing/2017/decorative" val="1"/>
              </a:ext>
            </a:extLst>
          </p:cNvPr>
          <p:cNvPicPr>
            <a:picLocks noChangeAspect="1"/>
          </p:cNvPicPr>
          <p:nvPr/>
        </p:nvPicPr>
        <p:blipFill>
          <a:blip r:embed="rId6">
            <a:duotone>
              <a:prstClr val="black"/>
              <a:schemeClr val="accent4">
                <a:tint val="45000"/>
                <a:satMod val="400000"/>
              </a:schemeClr>
            </a:duotone>
            <a:alphaModFix amt="78000"/>
            <a:extLst>
              <a:ext uri="{28A0092B-C50C-407E-A947-70E740481C1C}">
                <a14:useLocalDpi xmlns:a14="http://schemas.microsoft.com/office/drawing/2010/main" val="0"/>
              </a:ext>
            </a:extLst>
          </a:blip>
          <a:srcRect/>
          <a:stretch/>
        </p:blipFill>
        <p:spPr>
          <a:xfrm rot="18944481">
            <a:off x="6096448" y="2611823"/>
            <a:ext cx="981837" cy="999123"/>
          </a:xfrm>
          <a:prstGeom prst="rect">
            <a:avLst/>
          </a:prstGeom>
          <a:noFill/>
          <a:effectLst>
            <a:outerShdw dist="25400" dir="10800000" algn="r" rotWithShape="0">
              <a:schemeClr val="tx1">
                <a:lumMod val="65000"/>
                <a:lumOff val="35000"/>
                <a:alpha val="63000"/>
              </a:schemeClr>
            </a:outerShdw>
          </a:effectLst>
        </p:spPr>
      </p:pic>
      <p:pic>
        <p:nvPicPr>
          <p:cNvPr id="29" name="Picture 28" descr="A light bulb with a brain inside&#10;&#10;AI-generated content may be incorrect.">
            <a:extLst>
              <a:ext uri="{FF2B5EF4-FFF2-40B4-BE49-F238E27FC236}">
                <a16:creationId xmlns:a16="http://schemas.microsoft.com/office/drawing/2014/main" id="{63ABC86A-9238-F339-91B3-762F36423DDE}"/>
              </a:ext>
            </a:extLst>
          </p:cNvPr>
          <p:cNvPicPr>
            <a:picLocks noChangeAspect="1"/>
          </p:cNvPicPr>
          <p:nvPr/>
        </p:nvPicPr>
        <p:blipFill>
          <a:blip r:embed="rId12">
            <a:grayscl/>
            <a:alphaModFix amt="80000"/>
            <a:extLst>
              <a:ext uri="{28A0092B-C50C-407E-A947-70E740481C1C}">
                <a14:useLocalDpi xmlns:a14="http://schemas.microsoft.com/office/drawing/2010/main" val="0"/>
              </a:ext>
            </a:extLst>
          </a:blip>
          <a:stretch>
            <a:fillRect/>
          </a:stretch>
        </p:blipFill>
        <p:spPr>
          <a:xfrm>
            <a:off x="7145869" y="6075128"/>
            <a:ext cx="930537" cy="848175"/>
          </a:xfrm>
          <a:prstGeom prst="rect">
            <a:avLst/>
          </a:prstGeom>
          <a:effectLst>
            <a:outerShdw blurRad="50800" dist="38100" algn="l" rotWithShape="0">
              <a:prstClr val="black">
                <a:alpha val="40000"/>
              </a:prstClr>
            </a:outerShdw>
          </a:effectLst>
        </p:spPr>
      </p:pic>
      <p:pic>
        <p:nvPicPr>
          <p:cNvPr id="22" name="Picture 21">
            <a:extLst>
              <a:ext uri="{FF2B5EF4-FFF2-40B4-BE49-F238E27FC236}">
                <a16:creationId xmlns:a16="http://schemas.microsoft.com/office/drawing/2014/main" id="{073A4897-7541-31AB-7FA1-4034254FF16B}"/>
              </a:ext>
              <a:ext uri="{C183D7F6-B498-43B3-948B-1728B52AA6E4}">
                <adec:decorative xmlns:adec="http://schemas.microsoft.com/office/drawing/2017/decorative" val="1"/>
              </a:ext>
            </a:extLst>
          </p:cNvPr>
          <p:cNvPicPr>
            <a:picLocks noChangeAspect="1"/>
          </p:cNvPicPr>
          <p:nvPr/>
        </p:nvPicPr>
        <p:blipFill>
          <a:blip r:embed="rId13">
            <a:alphaModFix amt="79000"/>
            <a:extLst>
              <a:ext uri="{BEBA8EAE-BF5A-486C-A8C5-ECC9F3942E4B}">
                <a14:imgProps xmlns:a14="http://schemas.microsoft.com/office/drawing/2010/main">
                  <a14:imgLayer r:embed="rId14">
                    <a14:imgEffect>
                      <a14:colorTemperature colorTemp="5300"/>
                    </a14:imgEffect>
                  </a14:imgLayer>
                </a14:imgProps>
              </a:ext>
              <a:ext uri="{28A0092B-C50C-407E-A947-70E740481C1C}">
                <a14:useLocalDpi xmlns:a14="http://schemas.microsoft.com/office/drawing/2010/main" val="0"/>
              </a:ext>
            </a:extLst>
          </a:blip>
          <a:srcRect t="585" b="585"/>
          <a:stretch/>
        </p:blipFill>
        <p:spPr>
          <a:xfrm>
            <a:off x="7229194" y="2861815"/>
            <a:ext cx="4947077" cy="3262648"/>
          </a:xfrm>
          <a:prstGeom prst="snipRoundRect">
            <a:avLst>
              <a:gd name="adj1" fmla="val 16667"/>
              <a:gd name="adj2" fmla="val 36"/>
            </a:avLst>
          </a:prstGeom>
          <a:ln>
            <a:noFill/>
          </a:ln>
          <a:effectLst>
            <a:innerShdw blurRad="114300">
              <a:schemeClr val="bg1">
                <a:lumMod val="75000"/>
                <a:alpha val="75000"/>
              </a:schemeClr>
            </a:innerShdw>
          </a:effectLst>
        </p:spPr>
      </p:pic>
      <p:sp>
        <p:nvSpPr>
          <p:cNvPr id="32" name="TextBox 31">
            <a:extLst>
              <a:ext uri="{FF2B5EF4-FFF2-40B4-BE49-F238E27FC236}">
                <a16:creationId xmlns:a16="http://schemas.microsoft.com/office/drawing/2014/main" id="{D6A0259B-FA49-E29B-CC41-C69BD163A987}"/>
              </a:ext>
            </a:extLst>
          </p:cNvPr>
          <p:cNvSpPr txBox="1"/>
          <p:nvPr/>
        </p:nvSpPr>
        <p:spPr>
          <a:xfrm>
            <a:off x="77634" y="5612851"/>
            <a:ext cx="6524625" cy="1200329"/>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latin typeface="Centaur" panose="02030504050205020304" pitchFamily="18" charset="0"/>
              </a:rPr>
              <a:t>[Database/Management] Import the data into the proper Database structure. Added missing Customer’s Date of Birth(Synthetic).</a:t>
            </a:r>
          </a:p>
          <a:p>
            <a:pPr marL="285750" indent="-285750">
              <a:buFont typeface="Arial" panose="020B0604020202020204" pitchFamily="34" charset="0"/>
              <a:buChar char="•"/>
            </a:pPr>
            <a:r>
              <a:rPr lang="en-IN" dirty="0">
                <a:solidFill>
                  <a:schemeClr val="bg1"/>
                </a:solidFill>
                <a:latin typeface="Centaur" panose="02030504050205020304" pitchFamily="18" charset="0"/>
              </a:rPr>
              <a:t>[Visualization] Connected the Database to build 3 dashboards (churn, revenue, service)turned data into easy to understand business insights.</a:t>
            </a:r>
          </a:p>
        </p:txBody>
      </p:sp>
    </p:spTree>
    <p:extLst>
      <p:ext uri="{BB962C8B-B14F-4D97-AF65-F5344CB8AC3E}">
        <p14:creationId xmlns:p14="http://schemas.microsoft.com/office/powerpoint/2010/main" val="1772686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FFF"/>
        </a:solidFill>
        <a:effectLst/>
      </p:bgPr>
    </p:bg>
    <p:spTree>
      <p:nvGrpSpPr>
        <p:cNvPr id="1" name="">
          <a:extLst>
            <a:ext uri="{FF2B5EF4-FFF2-40B4-BE49-F238E27FC236}">
              <a16:creationId xmlns:a16="http://schemas.microsoft.com/office/drawing/2014/main" id="{33B72516-7993-15FB-F0F6-DA129D48EC91}"/>
            </a:ext>
          </a:extLst>
        </p:cNvPr>
        <p:cNvGrpSpPr/>
        <p:nvPr/>
      </p:nvGrpSpPr>
      <p:grpSpPr>
        <a:xfrm>
          <a:off x="0" y="0"/>
          <a:ext cx="0" cy="0"/>
          <a:chOff x="0" y="0"/>
          <a:chExt cx="0" cy="0"/>
        </a:xfrm>
      </p:grpSpPr>
      <p:pic>
        <p:nvPicPr>
          <p:cNvPr id="24" name="Picture 23">
            <a:extLst>
              <a:ext uri="{FF2B5EF4-FFF2-40B4-BE49-F238E27FC236}">
                <a16:creationId xmlns:a16="http://schemas.microsoft.com/office/drawing/2014/main" id="{8ADA3EB2-B1E5-BF56-B639-274301C6A20B}"/>
              </a:ext>
              <a:ext uri="{C183D7F6-B498-43B3-948B-1728B52AA6E4}">
                <adec:decorative xmlns:adec="http://schemas.microsoft.com/office/drawing/2017/decorative" val="1"/>
              </a:ext>
            </a:extLst>
          </p:cNvPr>
          <p:cNvPicPr>
            <a:picLocks noChangeAspect="1"/>
          </p:cNvPicPr>
          <p:nvPr/>
        </p:nvPicPr>
        <p:blipFill>
          <a:blip r:embed="rId3">
            <a:lum bright="70000" contrast="-70000"/>
            <a:alphaModFix amt="41000"/>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908609" y="1212089"/>
            <a:ext cx="4431276" cy="3328344"/>
          </a:xfrm>
          <a:prstGeom prst="roundRect">
            <a:avLst/>
          </a:prstGeom>
        </p:spPr>
      </p:pic>
      <p:sp>
        <p:nvSpPr>
          <p:cNvPr id="20" name="Rectangle 19">
            <a:extLst>
              <a:ext uri="{FF2B5EF4-FFF2-40B4-BE49-F238E27FC236}">
                <a16:creationId xmlns:a16="http://schemas.microsoft.com/office/drawing/2014/main" id="{FDC52B1F-6DAB-5F68-6B99-60EA6AD78FCD}"/>
              </a:ext>
            </a:extLst>
          </p:cNvPr>
          <p:cNvSpPr/>
          <p:nvPr/>
        </p:nvSpPr>
        <p:spPr>
          <a:xfrm>
            <a:off x="0" y="5154961"/>
            <a:ext cx="5700398" cy="1703039"/>
          </a:xfrm>
          <a:prstGeom prst="rect">
            <a:avLst/>
          </a:prstGeom>
          <a:solidFill>
            <a:schemeClr val="tx1">
              <a:lumMod val="75000"/>
              <a:lumOff val="25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82E5208-11CF-A1C2-7290-26A7998107D7}"/>
              </a:ext>
            </a:extLst>
          </p:cNvPr>
          <p:cNvSpPr/>
          <p:nvPr/>
        </p:nvSpPr>
        <p:spPr>
          <a:xfrm>
            <a:off x="9426099" y="5889291"/>
            <a:ext cx="727771" cy="969630"/>
          </a:xfrm>
          <a:prstGeom prst="rect">
            <a:avLst/>
          </a:prstGeom>
          <a:solidFill>
            <a:srgbClr val="46123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8C3002E-27E4-D1D3-0F08-E64AE54DEE06}"/>
              </a:ext>
            </a:extLst>
          </p:cNvPr>
          <p:cNvSpPr txBox="1"/>
          <p:nvPr/>
        </p:nvSpPr>
        <p:spPr>
          <a:xfrm>
            <a:off x="6446840" y="758516"/>
            <a:ext cx="5060979" cy="707886"/>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4000" b="1" u="sng" dirty="0">
                <a:solidFill>
                  <a:srgbClr val="903163"/>
                </a:solidFill>
                <a:latin typeface="+mj-lt"/>
              </a:rPr>
              <a:t>Know</a:t>
            </a:r>
            <a:r>
              <a:rPr lang="en-US" sz="4000" b="1" dirty="0">
                <a:latin typeface="+mj-lt"/>
              </a:rPr>
              <a:t> </a:t>
            </a:r>
            <a:r>
              <a:rPr lang="en-US" sz="4000" b="1" u="sng" dirty="0">
                <a:solidFill>
                  <a:schemeClr val="tx1"/>
                </a:solidFill>
                <a:latin typeface="+mj-lt"/>
              </a:rPr>
              <a:t>Your</a:t>
            </a:r>
            <a:r>
              <a:rPr lang="en-US" sz="4000" b="1" dirty="0">
                <a:latin typeface="+mj-lt"/>
              </a:rPr>
              <a:t> </a:t>
            </a:r>
            <a:r>
              <a:rPr lang="en-US" sz="4000" b="1" u="sng" dirty="0">
                <a:solidFill>
                  <a:srgbClr val="903163"/>
                </a:solidFill>
                <a:latin typeface="+mj-lt"/>
              </a:rPr>
              <a:t>Columns</a:t>
            </a:r>
          </a:p>
        </p:txBody>
      </p:sp>
      <p:sp>
        <p:nvSpPr>
          <p:cNvPr id="12" name="Rectangle 11">
            <a:extLst>
              <a:ext uri="{FF2B5EF4-FFF2-40B4-BE49-F238E27FC236}">
                <a16:creationId xmlns:a16="http://schemas.microsoft.com/office/drawing/2014/main" id="{C31B1512-2238-F06B-2C45-E96CDD95D3CE}"/>
              </a:ext>
            </a:extLst>
          </p:cNvPr>
          <p:cNvSpPr/>
          <p:nvPr/>
        </p:nvSpPr>
        <p:spPr>
          <a:xfrm rot="5400000">
            <a:off x="-17994" y="2799228"/>
            <a:ext cx="755612" cy="758757"/>
          </a:xfrm>
          <a:prstGeom prst="rect">
            <a:avLst/>
          </a:prstGeom>
          <a:solidFill>
            <a:srgbClr val="4612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B4FE476-B48F-9771-9132-410AD4160744}"/>
              </a:ext>
            </a:extLst>
          </p:cNvPr>
          <p:cNvSpPr/>
          <p:nvPr/>
        </p:nvSpPr>
        <p:spPr>
          <a:xfrm>
            <a:off x="0" y="464248"/>
            <a:ext cx="576000" cy="90000"/>
          </a:xfrm>
          <a:prstGeom prst="rect">
            <a:avLst/>
          </a:prstGeom>
          <a:solidFill>
            <a:srgbClr val="4D14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EB9C1D0-258E-E204-535C-45BA9A2A80D6}"/>
              </a:ext>
            </a:extLst>
          </p:cNvPr>
          <p:cNvSpPr/>
          <p:nvPr/>
        </p:nvSpPr>
        <p:spPr>
          <a:xfrm>
            <a:off x="11616000" y="457198"/>
            <a:ext cx="576000" cy="97200"/>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FDBEF25-65A2-5B03-8BEE-F78E58CE2636}"/>
              </a:ext>
            </a:extLst>
          </p:cNvPr>
          <p:cNvSpPr txBox="1"/>
          <p:nvPr/>
        </p:nvSpPr>
        <p:spPr>
          <a:xfrm>
            <a:off x="11322996" y="6460493"/>
            <a:ext cx="727771" cy="369332"/>
          </a:xfrm>
          <a:prstGeom prst="rect">
            <a:avLst/>
          </a:prstGeom>
          <a:noFill/>
        </p:spPr>
        <p:txBody>
          <a:bodyPr wrap="square" rtlCol="0">
            <a:spAutoFit/>
          </a:bodyPr>
          <a:lstStyle/>
          <a:p>
            <a:r>
              <a:rPr lang="en-IN" dirty="0">
                <a:solidFill>
                  <a:schemeClr val="bg1">
                    <a:lumMod val="65000"/>
                  </a:schemeClr>
                </a:solidFill>
                <a:latin typeface="Gabriola" panose="04040605051002020D02" pitchFamily="82" charset="0"/>
              </a:rPr>
              <a:t>Page- 5</a:t>
            </a:r>
            <a:endParaRPr lang="en-US" dirty="0">
              <a:solidFill>
                <a:schemeClr val="bg1">
                  <a:lumMod val="65000"/>
                </a:schemeClr>
              </a:solidFill>
              <a:latin typeface="Gabriola" panose="04040605051002020D02" pitchFamily="82" charset="0"/>
            </a:endParaRPr>
          </a:p>
        </p:txBody>
      </p:sp>
      <p:pic>
        <p:nvPicPr>
          <p:cNvPr id="29" name="Picture 28" descr="A light bulb with a brain inside&#10;&#10;AI-generated content may be incorrect.">
            <a:extLst>
              <a:ext uri="{FF2B5EF4-FFF2-40B4-BE49-F238E27FC236}">
                <a16:creationId xmlns:a16="http://schemas.microsoft.com/office/drawing/2014/main" id="{80B90CD4-52E2-9BC3-D2DF-F343E117EF14}"/>
              </a:ext>
            </a:extLst>
          </p:cNvPr>
          <p:cNvPicPr>
            <a:picLocks noChangeAspect="1"/>
          </p:cNvPicPr>
          <p:nvPr/>
        </p:nvPicPr>
        <p:blipFill>
          <a:blip r:embed="rId5">
            <a:grayscl/>
            <a:alphaModFix amt="80000"/>
            <a:extLst>
              <a:ext uri="{28A0092B-C50C-407E-A947-70E740481C1C}">
                <a14:useLocalDpi xmlns:a14="http://schemas.microsoft.com/office/drawing/2010/main" val="0"/>
              </a:ext>
            </a:extLst>
          </a:blip>
          <a:stretch>
            <a:fillRect/>
          </a:stretch>
        </p:blipFill>
        <p:spPr>
          <a:xfrm>
            <a:off x="5658992" y="5879340"/>
            <a:ext cx="1028161" cy="940534"/>
          </a:xfrm>
          <a:prstGeom prst="rect">
            <a:avLst/>
          </a:prstGeom>
          <a:effectLst>
            <a:outerShdw blurRad="50800" dist="38100" algn="l" rotWithShape="0">
              <a:prstClr val="black">
                <a:alpha val="40000"/>
              </a:prstClr>
            </a:outerShdw>
          </a:effectLst>
        </p:spPr>
      </p:pic>
      <p:sp>
        <p:nvSpPr>
          <p:cNvPr id="21" name="Rectangle: Rounded Corners 20">
            <a:extLst>
              <a:ext uri="{FF2B5EF4-FFF2-40B4-BE49-F238E27FC236}">
                <a16:creationId xmlns:a16="http://schemas.microsoft.com/office/drawing/2014/main" id="{83B8ABC4-4478-6B24-9171-95BB0867CBA8}"/>
              </a:ext>
            </a:extLst>
          </p:cNvPr>
          <p:cNvSpPr/>
          <p:nvPr/>
        </p:nvSpPr>
        <p:spPr>
          <a:xfrm>
            <a:off x="5768497" y="1788966"/>
            <a:ext cx="1887166" cy="48730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Unique Identifier:</a:t>
            </a:r>
            <a:endParaRPr lang="en-US" dirty="0"/>
          </a:p>
        </p:txBody>
      </p:sp>
      <p:sp>
        <p:nvSpPr>
          <p:cNvPr id="22" name="Rectangle: Rounded Corners 21">
            <a:extLst>
              <a:ext uri="{FF2B5EF4-FFF2-40B4-BE49-F238E27FC236}">
                <a16:creationId xmlns:a16="http://schemas.microsoft.com/office/drawing/2014/main" id="{136ED082-826A-E4A9-8C50-AC3D229555AB}"/>
              </a:ext>
            </a:extLst>
          </p:cNvPr>
          <p:cNvSpPr/>
          <p:nvPr/>
        </p:nvSpPr>
        <p:spPr>
          <a:xfrm>
            <a:off x="5768497" y="2557147"/>
            <a:ext cx="1887166" cy="48730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Demographics:</a:t>
            </a:r>
            <a:endParaRPr lang="en-US" dirty="0"/>
          </a:p>
        </p:txBody>
      </p:sp>
      <p:sp>
        <p:nvSpPr>
          <p:cNvPr id="23" name="Rectangle: Rounded Corners 22">
            <a:extLst>
              <a:ext uri="{FF2B5EF4-FFF2-40B4-BE49-F238E27FC236}">
                <a16:creationId xmlns:a16="http://schemas.microsoft.com/office/drawing/2014/main" id="{CD64FBC5-743C-116B-7EC2-979470CD4E8A}"/>
              </a:ext>
            </a:extLst>
          </p:cNvPr>
          <p:cNvSpPr/>
          <p:nvPr/>
        </p:nvSpPr>
        <p:spPr>
          <a:xfrm>
            <a:off x="5768497" y="3467460"/>
            <a:ext cx="1887166" cy="48730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Services:</a:t>
            </a:r>
            <a:endParaRPr lang="en-US" dirty="0"/>
          </a:p>
        </p:txBody>
      </p:sp>
      <p:sp>
        <p:nvSpPr>
          <p:cNvPr id="25" name="Rectangle: Rounded Corners 24">
            <a:extLst>
              <a:ext uri="{FF2B5EF4-FFF2-40B4-BE49-F238E27FC236}">
                <a16:creationId xmlns:a16="http://schemas.microsoft.com/office/drawing/2014/main" id="{AD1767C8-83EB-45B8-CBF7-0078869CCBC8}"/>
              </a:ext>
            </a:extLst>
          </p:cNvPr>
          <p:cNvSpPr/>
          <p:nvPr/>
        </p:nvSpPr>
        <p:spPr>
          <a:xfrm>
            <a:off x="5768497" y="4454942"/>
            <a:ext cx="1887166" cy="48730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Financials:</a:t>
            </a:r>
            <a:endParaRPr lang="en-US" dirty="0"/>
          </a:p>
        </p:txBody>
      </p:sp>
      <p:sp>
        <p:nvSpPr>
          <p:cNvPr id="27" name="Rectangle: Rounded Corners 26">
            <a:extLst>
              <a:ext uri="{FF2B5EF4-FFF2-40B4-BE49-F238E27FC236}">
                <a16:creationId xmlns:a16="http://schemas.microsoft.com/office/drawing/2014/main" id="{33036498-53AF-66D1-B262-EEC8E5407D03}"/>
              </a:ext>
            </a:extLst>
          </p:cNvPr>
          <p:cNvSpPr/>
          <p:nvPr/>
        </p:nvSpPr>
        <p:spPr>
          <a:xfrm>
            <a:off x="5768497" y="5277036"/>
            <a:ext cx="1887166" cy="6122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Dependent Variable:</a:t>
            </a:r>
            <a:endParaRPr lang="en-US" dirty="0"/>
          </a:p>
        </p:txBody>
      </p:sp>
      <p:sp>
        <p:nvSpPr>
          <p:cNvPr id="28" name="TextBox 27">
            <a:extLst>
              <a:ext uri="{FF2B5EF4-FFF2-40B4-BE49-F238E27FC236}">
                <a16:creationId xmlns:a16="http://schemas.microsoft.com/office/drawing/2014/main" id="{5C96C50F-57B5-B461-196A-ADED988BA1E5}"/>
              </a:ext>
            </a:extLst>
          </p:cNvPr>
          <p:cNvSpPr txBox="1"/>
          <p:nvPr/>
        </p:nvSpPr>
        <p:spPr>
          <a:xfrm>
            <a:off x="7655663" y="1848254"/>
            <a:ext cx="3540873" cy="369332"/>
          </a:xfrm>
          <a:prstGeom prst="rect">
            <a:avLst/>
          </a:prstGeom>
          <a:noFill/>
        </p:spPr>
        <p:txBody>
          <a:bodyPr wrap="square" rtlCol="0">
            <a:spAutoFit/>
          </a:bodyPr>
          <a:lstStyle/>
          <a:p>
            <a:r>
              <a:rPr lang="en-IN" dirty="0"/>
              <a:t>Customer ID</a:t>
            </a:r>
            <a:endParaRPr lang="en-US" dirty="0"/>
          </a:p>
        </p:txBody>
      </p:sp>
      <p:sp>
        <p:nvSpPr>
          <p:cNvPr id="30" name="TextBox 29">
            <a:extLst>
              <a:ext uri="{FF2B5EF4-FFF2-40B4-BE49-F238E27FC236}">
                <a16:creationId xmlns:a16="http://schemas.microsoft.com/office/drawing/2014/main" id="{F568C127-86A9-796C-D11B-1A88EB3B8BD5}"/>
              </a:ext>
            </a:extLst>
          </p:cNvPr>
          <p:cNvSpPr txBox="1"/>
          <p:nvPr/>
        </p:nvSpPr>
        <p:spPr>
          <a:xfrm>
            <a:off x="7723762" y="2428672"/>
            <a:ext cx="3085136" cy="646331"/>
          </a:xfrm>
          <a:prstGeom prst="rect">
            <a:avLst/>
          </a:prstGeom>
          <a:noFill/>
        </p:spPr>
        <p:txBody>
          <a:bodyPr wrap="square" rtlCol="0">
            <a:spAutoFit/>
          </a:bodyPr>
          <a:lstStyle/>
          <a:p>
            <a:r>
              <a:rPr lang="en-IN" dirty="0"/>
              <a:t>Gender, Senior Citizen, Partner, Dependents, DOB</a:t>
            </a:r>
            <a:endParaRPr lang="en-US" dirty="0"/>
          </a:p>
        </p:txBody>
      </p:sp>
      <p:sp>
        <p:nvSpPr>
          <p:cNvPr id="31" name="TextBox 30">
            <a:extLst>
              <a:ext uri="{FF2B5EF4-FFF2-40B4-BE49-F238E27FC236}">
                <a16:creationId xmlns:a16="http://schemas.microsoft.com/office/drawing/2014/main" id="{9AB387A5-BF7A-214F-CF88-A292FF112734}"/>
              </a:ext>
            </a:extLst>
          </p:cNvPr>
          <p:cNvSpPr txBox="1"/>
          <p:nvPr/>
        </p:nvSpPr>
        <p:spPr>
          <a:xfrm>
            <a:off x="7723762" y="3110885"/>
            <a:ext cx="3784057" cy="1200329"/>
          </a:xfrm>
          <a:prstGeom prst="rect">
            <a:avLst/>
          </a:prstGeom>
          <a:noFill/>
        </p:spPr>
        <p:txBody>
          <a:bodyPr wrap="square" rtlCol="0">
            <a:spAutoFit/>
          </a:bodyPr>
          <a:lstStyle/>
          <a:p>
            <a:r>
              <a:rPr lang="en-IN" dirty="0"/>
              <a:t>Phone Service, Multiple Lines, Internet, Online Security, Online Backup, Device Protection, Tech Support, Streaming TV, Streaming Movies, Paperless Billing</a:t>
            </a:r>
            <a:endParaRPr lang="en-US" dirty="0"/>
          </a:p>
        </p:txBody>
      </p:sp>
      <p:sp>
        <p:nvSpPr>
          <p:cNvPr id="32" name="TextBox 31">
            <a:extLst>
              <a:ext uri="{FF2B5EF4-FFF2-40B4-BE49-F238E27FC236}">
                <a16:creationId xmlns:a16="http://schemas.microsoft.com/office/drawing/2014/main" id="{DAA51F92-43EB-BADD-5243-3D5DFF0E6539}"/>
              </a:ext>
            </a:extLst>
          </p:cNvPr>
          <p:cNvSpPr txBox="1"/>
          <p:nvPr/>
        </p:nvSpPr>
        <p:spPr>
          <a:xfrm>
            <a:off x="7689713" y="4397307"/>
            <a:ext cx="3540873" cy="646331"/>
          </a:xfrm>
          <a:prstGeom prst="rect">
            <a:avLst/>
          </a:prstGeom>
          <a:noFill/>
        </p:spPr>
        <p:txBody>
          <a:bodyPr wrap="square" rtlCol="0">
            <a:spAutoFit/>
          </a:bodyPr>
          <a:lstStyle/>
          <a:p>
            <a:r>
              <a:rPr lang="en-IN" dirty="0"/>
              <a:t>Tenure, Contract, Payment Method, Monthly Charges, Total Charges</a:t>
            </a:r>
            <a:endParaRPr lang="en-US" dirty="0"/>
          </a:p>
        </p:txBody>
      </p:sp>
      <p:sp>
        <p:nvSpPr>
          <p:cNvPr id="33" name="TextBox 32">
            <a:extLst>
              <a:ext uri="{FF2B5EF4-FFF2-40B4-BE49-F238E27FC236}">
                <a16:creationId xmlns:a16="http://schemas.microsoft.com/office/drawing/2014/main" id="{9C8F951D-F921-AD35-A3D9-8A3CA2489E70}"/>
              </a:ext>
            </a:extLst>
          </p:cNvPr>
          <p:cNvSpPr txBox="1"/>
          <p:nvPr/>
        </p:nvSpPr>
        <p:spPr>
          <a:xfrm>
            <a:off x="7723762" y="5339687"/>
            <a:ext cx="850895" cy="369332"/>
          </a:xfrm>
          <a:prstGeom prst="rect">
            <a:avLst/>
          </a:prstGeom>
          <a:noFill/>
        </p:spPr>
        <p:txBody>
          <a:bodyPr wrap="square" rtlCol="0">
            <a:spAutoFit/>
          </a:bodyPr>
          <a:lstStyle/>
          <a:p>
            <a:r>
              <a:rPr lang="en-IN" dirty="0"/>
              <a:t>Churn</a:t>
            </a:r>
            <a:endParaRPr lang="en-US" dirty="0"/>
          </a:p>
        </p:txBody>
      </p:sp>
      <p:sp>
        <p:nvSpPr>
          <p:cNvPr id="4" name="TextBox 3">
            <a:extLst>
              <a:ext uri="{FF2B5EF4-FFF2-40B4-BE49-F238E27FC236}">
                <a16:creationId xmlns:a16="http://schemas.microsoft.com/office/drawing/2014/main" id="{28CF737A-0641-1649-FB8D-AF8B0DD023DB}"/>
              </a:ext>
            </a:extLst>
          </p:cNvPr>
          <p:cNvSpPr txBox="1"/>
          <p:nvPr/>
        </p:nvSpPr>
        <p:spPr>
          <a:xfrm>
            <a:off x="72245" y="5154961"/>
            <a:ext cx="5514975" cy="1754326"/>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latin typeface="Centaur" panose="02030504050205020304" pitchFamily="18" charset="0"/>
              </a:rPr>
              <a:t>Customer Details: Help us find which customer groups are most likely to leave/churn.</a:t>
            </a:r>
          </a:p>
          <a:p>
            <a:pPr marL="285750" indent="-285750">
              <a:buFont typeface="Arial" panose="020B0604020202020204" pitchFamily="34" charset="0"/>
              <a:buChar char="•"/>
            </a:pPr>
            <a:r>
              <a:rPr lang="en-IN" dirty="0">
                <a:solidFill>
                  <a:schemeClr val="bg1"/>
                </a:solidFill>
                <a:latin typeface="Centaur" panose="02030504050205020304" pitchFamily="18" charset="0"/>
              </a:rPr>
              <a:t>Service: Identifies if problems are linked to the quality or type of services used.</a:t>
            </a:r>
            <a:endParaRPr lang="en-US" dirty="0">
              <a:solidFill>
                <a:schemeClr val="bg1"/>
              </a:solidFill>
              <a:latin typeface="Centaur" panose="02030504050205020304" pitchFamily="18" charset="0"/>
            </a:endParaRPr>
          </a:p>
          <a:p>
            <a:pPr marL="285750" indent="-285750">
              <a:buFont typeface="Arial" panose="020B0604020202020204" pitchFamily="34" charset="0"/>
              <a:buChar char="•"/>
            </a:pPr>
            <a:r>
              <a:rPr lang="en-US" dirty="0">
                <a:solidFill>
                  <a:schemeClr val="bg1"/>
                </a:solidFill>
                <a:latin typeface="Centaur" panose="02030504050205020304" pitchFamily="18" charset="0"/>
              </a:rPr>
              <a:t>Contract and Money: Identifies how customers pay &amp; which financial factors drive them to leave.</a:t>
            </a:r>
            <a:endParaRPr lang="en-IN" dirty="0">
              <a:solidFill>
                <a:schemeClr val="bg1"/>
              </a:solidFill>
              <a:latin typeface="Centaur" panose="02030504050205020304" pitchFamily="18" charset="0"/>
            </a:endParaRPr>
          </a:p>
        </p:txBody>
      </p:sp>
      <p:pic>
        <p:nvPicPr>
          <p:cNvPr id="6" name="Graphic 5" descr="Business Growth with solid fill">
            <a:extLst>
              <a:ext uri="{FF2B5EF4-FFF2-40B4-BE49-F238E27FC236}">
                <a16:creationId xmlns:a16="http://schemas.microsoft.com/office/drawing/2014/main" id="{45437AB8-3DDC-9854-3869-C287AB954864}"/>
              </a:ext>
            </a:extLst>
          </p:cNvPr>
          <p:cNvPicPr>
            <a:picLocks noChangeAspect="1"/>
          </p:cNvPicPr>
          <p:nvPr/>
        </p:nvPicPr>
        <p:blipFill>
          <a:blip r:embed="rId6">
            <a:alphaModFix amt="35000"/>
            <a:extLst>
              <a:ext uri="{96DAC541-7B7A-43D3-8B79-37D633B846F1}">
                <asvg:svgBlip xmlns:asvg="http://schemas.microsoft.com/office/drawing/2016/SVG/main" r:embed="rId7"/>
              </a:ext>
            </a:extLst>
          </a:blip>
          <a:stretch>
            <a:fillRect/>
          </a:stretch>
        </p:blipFill>
        <p:spPr>
          <a:xfrm>
            <a:off x="4903816" y="4350412"/>
            <a:ext cx="914400" cy="914400"/>
          </a:xfrm>
          <a:prstGeom prst="rect">
            <a:avLst/>
          </a:prstGeom>
        </p:spPr>
      </p:pic>
      <p:pic>
        <p:nvPicPr>
          <p:cNvPr id="9" name="Graphic 8" descr="Target Audience with solid fill">
            <a:extLst>
              <a:ext uri="{FF2B5EF4-FFF2-40B4-BE49-F238E27FC236}">
                <a16:creationId xmlns:a16="http://schemas.microsoft.com/office/drawing/2014/main" id="{8F50E02F-B937-7BB7-6343-2B1A76037CD2}"/>
              </a:ext>
            </a:extLst>
          </p:cNvPr>
          <p:cNvPicPr>
            <a:picLocks noChangeAspect="1"/>
          </p:cNvPicPr>
          <p:nvPr/>
        </p:nvPicPr>
        <p:blipFill>
          <a:blip r:embed="rId8">
            <a:duotone>
              <a:prstClr val="black"/>
              <a:schemeClr val="tx2">
                <a:tint val="45000"/>
                <a:satMod val="400000"/>
              </a:schemeClr>
            </a:duotone>
            <a:alphaModFix amt="48000"/>
            <a:extLst>
              <a:ext uri="{96DAC541-7B7A-43D3-8B79-37D633B846F1}">
                <asvg:svgBlip xmlns:asvg="http://schemas.microsoft.com/office/drawing/2016/SVG/main" r:embed="rId9"/>
              </a:ext>
            </a:extLst>
          </a:blip>
          <a:stretch>
            <a:fillRect/>
          </a:stretch>
        </p:blipFill>
        <p:spPr>
          <a:xfrm>
            <a:off x="90829" y="399036"/>
            <a:ext cx="1144530" cy="1144530"/>
          </a:xfrm>
          <a:prstGeom prst="rect">
            <a:avLst/>
          </a:prstGeom>
        </p:spPr>
      </p:pic>
      <p:pic>
        <p:nvPicPr>
          <p:cNvPr id="10" name="Graphic 9" descr="Target Audience with solid fill">
            <a:extLst>
              <a:ext uri="{FF2B5EF4-FFF2-40B4-BE49-F238E27FC236}">
                <a16:creationId xmlns:a16="http://schemas.microsoft.com/office/drawing/2014/main" id="{6B2B6DC0-E9E6-7473-ECE5-7CC537DDB5A7}"/>
              </a:ext>
            </a:extLst>
          </p:cNvPr>
          <p:cNvPicPr>
            <a:picLocks noChangeAspect="1"/>
          </p:cNvPicPr>
          <p:nvPr/>
        </p:nvPicPr>
        <p:blipFill>
          <a:blip r:embed="rId8">
            <a:duotone>
              <a:prstClr val="black"/>
              <a:schemeClr val="tx2">
                <a:tint val="45000"/>
                <a:satMod val="400000"/>
              </a:schemeClr>
            </a:duotone>
            <a:alphaModFix amt="48000"/>
            <a:extLst>
              <a:ext uri="{96DAC541-7B7A-43D3-8B79-37D633B846F1}">
                <asvg:svgBlip xmlns:asvg="http://schemas.microsoft.com/office/drawing/2016/SVG/main" r:embed="rId9"/>
              </a:ext>
            </a:extLst>
          </a:blip>
          <a:stretch>
            <a:fillRect/>
          </a:stretch>
        </p:blipFill>
        <p:spPr>
          <a:xfrm>
            <a:off x="5250306" y="1182322"/>
            <a:ext cx="690098" cy="690098"/>
          </a:xfrm>
          <a:prstGeom prst="rect">
            <a:avLst/>
          </a:prstGeom>
        </p:spPr>
      </p:pic>
      <p:pic>
        <p:nvPicPr>
          <p:cNvPr id="11" name="Graphic 10" descr="Target Audience with solid fill">
            <a:extLst>
              <a:ext uri="{FF2B5EF4-FFF2-40B4-BE49-F238E27FC236}">
                <a16:creationId xmlns:a16="http://schemas.microsoft.com/office/drawing/2014/main" id="{0AD41E5D-5DAA-0AAD-8553-67DC01ECCB99}"/>
              </a:ext>
            </a:extLst>
          </p:cNvPr>
          <p:cNvPicPr>
            <a:picLocks noChangeAspect="1"/>
          </p:cNvPicPr>
          <p:nvPr/>
        </p:nvPicPr>
        <p:blipFill>
          <a:blip r:embed="rId8">
            <a:duotone>
              <a:prstClr val="black"/>
              <a:schemeClr val="tx2">
                <a:tint val="45000"/>
                <a:satMod val="400000"/>
              </a:schemeClr>
            </a:duotone>
            <a:alphaModFix amt="48000"/>
            <a:extLst>
              <a:ext uri="{96DAC541-7B7A-43D3-8B79-37D633B846F1}">
                <asvg:svgBlip xmlns:asvg="http://schemas.microsoft.com/office/drawing/2016/SVG/main" r:embed="rId9"/>
              </a:ext>
            </a:extLst>
          </a:blip>
          <a:stretch>
            <a:fillRect/>
          </a:stretch>
        </p:blipFill>
        <p:spPr>
          <a:xfrm>
            <a:off x="4798804" y="648362"/>
            <a:ext cx="593304" cy="593304"/>
          </a:xfrm>
          <a:prstGeom prst="rect">
            <a:avLst/>
          </a:prstGeom>
        </p:spPr>
      </p:pic>
      <p:pic>
        <p:nvPicPr>
          <p:cNvPr id="18" name="Graphic 17" descr="Target Audience with solid fill">
            <a:extLst>
              <a:ext uri="{FF2B5EF4-FFF2-40B4-BE49-F238E27FC236}">
                <a16:creationId xmlns:a16="http://schemas.microsoft.com/office/drawing/2014/main" id="{FA96C70A-9810-9444-286A-436917D496D4}"/>
              </a:ext>
            </a:extLst>
          </p:cNvPr>
          <p:cNvPicPr>
            <a:picLocks noChangeAspect="1"/>
          </p:cNvPicPr>
          <p:nvPr/>
        </p:nvPicPr>
        <p:blipFill>
          <a:blip r:embed="rId8">
            <a:duotone>
              <a:prstClr val="black"/>
              <a:schemeClr val="tx2">
                <a:tint val="45000"/>
                <a:satMod val="400000"/>
              </a:schemeClr>
            </a:duotone>
            <a:alphaModFix amt="48000"/>
            <a:extLst>
              <a:ext uri="{96DAC541-7B7A-43D3-8B79-37D633B846F1}">
                <asvg:svgBlip xmlns:asvg="http://schemas.microsoft.com/office/drawing/2016/SVG/main" r:embed="rId9"/>
              </a:ext>
            </a:extLst>
          </a:blip>
          <a:stretch>
            <a:fillRect/>
          </a:stretch>
        </p:blipFill>
        <p:spPr>
          <a:xfrm>
            <a:off x="5427814" y="421050"/>
            <a:ext cx="914400" cy="914400"/>
          </a:xfrm>
          <a:prstGeom prst="rect">
            <a:avLst/>
          </a:prstGeom>
        </p:spPr>
      </p:pic>
      <p:pic>
        <p:nvPicPr>
          <p:cNvPr id="19" name="Graphic 18" descr="Target Audience with solid fill">
            <a:extLst>
              <a:ext uri="{FF2B5EF4-FFF2-40B4-BE49-F238E27FC236}">
                <a16:creationId xmlns:a16="http://schemas.microsoft.com/office/drawing/2014/main" id="{E6BA365D-6DBA-B396-7C66-152AC4C198DF}"/>
              </a:ext>
            </a:extLst>
          </p:cNvPr>
          <p:cNvPicPr>
            <a:picLocks noChangeAspect="1"/>
          </p:cNvPicPr>
          <p:nvPr/>
        </p:nvPicPr>
        <p:blipFill>
          <a:blip r:embed="rId8">
            <a:duotone>
              <a:prstClr val="black"/>
              <a:schemeClr val="tx2">
                <a:tint val="45000"/>
                <a:satMod val="400000"/>
              </a:schemeClr>
            </a:duotone>
            <a:alphaModFix amt="48000"/>
            <a:extLst>
              <a:ext uri="{96DAC541-7B7A-43D3-8B79-37D633B846F1}">
                <asvg:svgBlip xmlns:asvg="http://schemas.microsoft.com/office/drawing/2016/SVG/main" r:embed="rId9"/>
              </a:ext>
            </a:extLst>
          </a:blip>
          <a:stretch>
            <a:fillRect/>
          </a:stretch>
        </p:blipFill>
        <p:spPr>
          <a:xfrm>
            <a:off x="4209799" y="561057"/>
            <a:ext cx="477910" cy="477910"/>
          </a:xfrm>
          <a:prstGeom prst="rect">
            <a:avLst/>
          </a:prstGeom>
        </p:spPr>
      </p:pic>
      <p:pic>
        <p:nvPicPr>
          <p:cNvPr id="34" name="Graphic 33" descr="Target Audience with solid fill">
            <a:extLst>
              <a:ext uri="{FF2B5EF4-FFF2-40B4-BE49-F238E27FC236}">
                <a16:creationId xmlns:a16="http://schemas.microsoft.com/office/drawing/2014/main" id="{A963D895-8DF1-61F0-547A-EBBC39BE4163}"/>
              </a:ext>
            </a:extLst>
          </p:cNvPr>
          <p:cNvPicPr>
            <a:picLocks noChangeAspect="1"/>
          </p:cNvPicPr>
          <p:nvPr/>
        </p:nvPicPr>
        <p:blipFill>
          <a:blip r:embed="rId8">
            <a:duotone>
              <a:prstClr val="black"/>
              <a:schemeClr val="tx2">
                <a:tint val="45000"/>
                <a:satMod val="400000"/>
              </a:schemeClr>
            </a:duotone>
            <a:alphaModFix amt="48000"/>
            <a:extLst>
              <a:ext uri="{96DAC541-7B7A-43D3-8B79-37D633B846F1}">
                <asvg:svgBlip xmlns:asvg="http://schemas.microsoft.com/office/drawing/2016/SVG/main" r:embed="rId9"/>
              </a:ext>
            </a:extLst>
          </a:blip>
          <a:stretch>
            <a:fillRect/>
          </a:stretch>
        </p:blipFill>
        <p:spPr>
          <a:xfrm>
            <a:off x="3171487" y="444948"/>
            <a:ext cx="914400" cy="914400"/>
          </a:xfrm>
          <a:prstGeom prst="rect">
            <a:avLst/>
          </a:prstGeom>
        </p:spPr>
      </p:pic>
      <p:pic>
        <p:nvPicPr>
          <p:cNvPr id="35" name="Graphic 34" descr="Target Audience with solid fill">
            <a:extLst>
              <a:ext uri="{FF2B5EF4-FFF2-40B4-BE49-F238E27FC236}">
                <a16:creationId xmlns:a16="http://schemas.microsoft.com/office/drawing/2014/main" id="{36AA581C-AB44-F269-3502-640E9E7877C4}"/>
              </a:ext>
            </a:extLst>
          </p:cNvPr>
          <p:cNvPicPr>
            <a:picLocks noChangeAspect="1"/>
          </p:cNvPicPr>
          <p:nvPr/>
        </p:nvPicPr>
        <p:blipFill>
          <a:blip r:embed="rId8">
            <a:duotone>
              <a:prstClr val="black"/>
              <a:schemeClr val="tx2">
                <a:tint val="45000"/>
                <a:satMod val="400000"/>
              </a:schemeClr>
            </a:duotone>
            <a:alphaModFix amt="48000"/>
            <a:extLst>
              <a:ext uri="{96DAC541-7B7A-43D3-8B79-37D633B846F1}">
                <asvg:svgBlip xmlns:asvg="http://schemas.microsoft.com/office/drawing/2016/SVG/main" r:embed="rId9"/>
              </a:ext>
            </a:extLst>
          </a:blip>
          <a:stretch>
            <a:fillRect/>
          </a:stretch>
        </p:blipFill>
        <p:spPr>
          <a:xfrm>
            <a:off x="1529158" y="584646"/>
            <a:ext cx="477910" cy="477910"/>
          </a:xfrm>
          <a:prstGeom prst="rect">
            <a:avLst/>
          </a:prstGeom>
        </p:spPr>
      </p:pic>
      <p:pic>
        <p:nvPicPr>
          <p:cNvPr id="39" name="Picture 38">
            <a:extLst>
              <a:ext uri="{FF2B5EF4-FFF2-40B4-BE49-F238E27FC236}">
                <a16:creationId xmlns:a16="http://schemas.microsoft.com/office/drawing/2014/main" id="{8EE6B037-A9C7-DF86-FF72-BDE199B93DA9}"/>
              </a:ext>
              <a:ext uri="{C183D7F6-B498-43B3-948B-1728B52AA6E4}">
                <adec:decorative xmlns:adec="http://schemas.microsoft.com/office/drawing/2017/decorative" val="1"/>
              </a:ext>
            </a:extLst>
          </p:cNvPr>
          <p:cNvPicPr>
            <a:picLocks noChangeAspect="1"/>
          </p:cNvPicPr>
          <p:nvPr/>
        </p:nvPicPr>
        <p:blipFill>
          <a:blip r:embed="rId10">
            <a:duotone>
              <a:schemeClr val="bg2">
                <a:shade val="45000"/>
                <a:satMod val="135000"/>
              </a:schemeClr>
              <a:prstClr val="white"/>
            </a:duotone>
            <a:alphaModFix amt="70000"/>
            <a:extLst>
              <a:ext uri="{28A0092B-C50C-407E-A947-70E740481C1C}">
                <a14:useLocalDpi xmlns:a14="http://schemas.microsoft.com/office/drawing/2010/main" val="0"/>
              </a:ext>
            </a:extLst>
          </a:blip>
          <a:stretch>
            <a:fillRect/>
          </a:stretch>
        </p:blipFill>
        <p:spPr>
          <a:xfrm rot="21134280">
            <a:off x="2153742" y="726756"/>
            <a:ext cx="714822" cy="874910"/>
          </a:xfrm>
          <a:prstGeom prst="rect">
            <a:avLst/>
          </a:prstGeom>
          <a:noFill/>
          <a:effectLst>
            <a:outerShdw blurRad="50800" dist="50800" dir="5400000" algn="ctr" rotWithShape="0">
              <a:schemeClr val="bg1">
                <a:lumMod val="85000"/>
              </a:schemeClr>
            </a:outerShdw>
          </a:effectLst>
        </p:spPr>
      </p:pic>
      <p:pic>
        <p:nvPicPr>
          <p:cNvPr id="3" name="Picture 2" descr="A group of people looking at a computer">
            <a:extLst>
              <a:ext uri="{FF2B5EF4-FFF2-40B4-BE49-F238E27FC236}">
                <a16:creationId xmlns:a16="http://schemas.microsoft.com/office/drawing/2014/main" id="{FFCBCCEC-92EF-179E-9BEF-29CA95D75FD0}"/>
              </a:ext>
            </a:extLst>
          </p:cNvPr>
          <p:cNvPicPr>
            <a:picLocks noChangeAspect="1"/>
          </p:cNvPicPr>
          <p:nvPr/>
        </p:nvPicPr>
        <p:blipFill>
          <a:blip r:embed="rId11">
            <a:alphaModFix amt="85000"/>
            <a:extLst>
              <a:ext uri="{BEBA8EAE-BF5A-486C-A8C5-ECC9F3942E4B}">
                <a14:imgProps xmlns:a14="http://schemas.microsoft.com/office/drawing/2010/main">
                  <a14:imgLayer r:embed="rId12">
                    <a14:imgEffect>
                      <a14:colorTemperature colorTemp="4700"/>
                    </a14:imgEffect>
                  </a14:imgLayer>
                </a14:imgProps>
              </a:ext>
              <a:ext uri="{28A0092B-C50C-407E-A947-70E740481C1C}">
                <a14:useLocalDpi xmlns:a14="http://schemas.microsoft.com/office/drawing/2010/main" val="0"/>
              </a:ext>
            </a:extLst>
          </a:blip>
          <a:stretch>
            <a:fillRect/>
          </a:stretch>
        </p:blipFill>
        <p:spPr>
          <a:xfrm>
            <a:off x="562460" y="1485304"/>
            <a:ext cx="4482787" cy="3328343"/>
          </a:xfrm>
          <a:prstGeom prst="round2DiagRect">
            <a:avLst>
              <a:gd name="adj1" fmla="val 16667"/>
              <a:gd name="adj2" fmla="val 17208"/>
            </a:avLst>
          </a:prstGeom>
          <a:effectLst>
            <a:innerShdw blurRad="63500" dist="50800" dir="18900000">
              <a:schemeClr val="bg1">
                <a:lumMod val="85000"/>
                <a:alpha val="50000"/>
              </a:schemeClr>
            </a:innerShdw>
          </a:effectLst>
        </p:spPr>
      </p:pic>
    </p:spTree>
    <p:extLst>
      <p:ext uri="{BB962C8B-B14F-4D97-AF65-F5344CB8AC3E}">
        <p14:creationId xmlns:p14="http://schemas.microsoft.com/office/powerpoint/2010/main" val="623415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FFF"/>
        </a:solidFill>
        <a:effectLst/>
      </p:bgPr>
    </p:bg>
    <p:spTree>
      <p:nvGrpSpPr>
        <p:cNvPr id="1" name="">
          <a:extLst>
            <a:ext uri="{FF2B5EF4-FFF2-40B4-BE49-F238E27FC236}">
              <a16:creationId xmlns:a16="http://schemas.microsoft.com/office/drawing/2014/main" id="{D782176C-294F-C72D-0F2D-779961523F1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DF3BFB1-A1AA-CAC3-EF8F-55693AFB673B}"/>
              </a:ext>
              <a:ext uri="{C183D7F6-B498-43B3-948B-1728B52AA6E4}">
                <adec:decorative xmlns:adec="http://schemas.microsoft.com/office/drawing/2017/decorative" val="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11200"/>
                    </a14:imgEffect>
                    <a14:imgEffect>
                      <a14:brightnessContrast bright="70000" contrast="-70000"/>
                    </a14:imgEffect>
                  </a14:imgLayer>
                </a14:imgProps>
              </a:ext>
              <a:ext uri="{28A0092B-C50C-407E-A947-70E740481C1C}">
                <a14:useLocalDpi xmlns:a14="http://schemas.microsoft.com/office/drawing/2010/main" val="0"/>
              </a:ext>
            </a:extLst>
          </a:blip>
          <a:stretch>
            <a:fillRect/>
          </a:stretch>
        </p:blipFill>
        <p:spPr>
          <a:xfrm>
            <a:off x="6431535" y="967743"/>
            <a:ext cx="4986449" cy="3030325"/>
          </a:xfrm>
          <a:prstGeom prst="roundRect">
            <a:avLst/>
          </a:prstGeom>
        </p:spPr>
      </p:pic>
      <p:sp>
        <p:nvSpPr>
          <p:cNvPr id="12" name="Rectangle 11">
            <a:extLst>
              <a:ext uri="{FF2B5EF4-FFF2-40B4-BE49-F238E27FC236}">
                <a16:creationId xmlns:a16="http://schemas.microsoft.com/office/drawing/2014/main" id="{55333B5D-E0C0-973E-E52A-0C7AD386F6AA}"/>
              </a:ext>
            </a:extLst>
          </p:cNvPr>
          <p:cNvSpPr/>
          <p:nvPr/>
        </p:nvSpPr>
        <p:spPr>
          <a:xfrm rot="5400000">
            <a:off x="-13575" y="4143387"/>
            <a:ext cx="755612" cy="739706"/>
          </a:xfrm>
          <a:prstGeom prst="rect">
            <a:avLst/>
          </a:prstGeom>
          <a:solidFill>
            <a:srgbClr val="4612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94B66BCB-0737-C86B-2D90-4983ABCD820E}"/>
              </a:ext>
              <a:ext uri="{C183D7F6-B498-43B3-948B-1728B52AA6E4}">
                <adec:decorative xmlns:adec="http://schemas.microsoft.com/office/drawing/2017/decorative" val="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11200"/>
                    </a14:imgEffect>
                    <a14:imgEffect>
                      <a14:brightnessContrast bright="70000" contrast="-70000"/>
                    </a14:imgEffect>
                  </a14:imgLayer>
                </a14:imgProps>
              </a:ext>
              <a:ext uri="{28A0092B-C50C-407E-A947-70E740481C1C}">
                <a14:useLocalDpi xmlns:a14="http://schemas.microsoft.com/office/drawing/2010/main" val="0"/>
              </a:ext>
            </a:extLst>
          </a:blip>
          <a:stretch>
            <a:fillRect/>
          </a:stretch>
        </p:blipFill>
        <p:spPr>
          <a:xfrm>
            <a:off x="1223094" y="3696105"/>
            <a:ext cx="5021847" cy="2881171"/>
          </a:xfrm>
          <a:prstGeom prst="roundRect">
            <a:avLst/>
          </a:prstGeom>
        </p:spPr>
      </p:pic>
      <p:sp>
        <p:nvSpPr>
          <p:cNvPr id="15" name="Rectangle 14">
            <a:extLst>
              <a:ext uri="{FF2B5EF4-FFF2-40B4-BE49-F238E27FC236}">
                <a16:creationId xmlns:a16="http://schemas.microsoft.com/office/drawing/2014/main" id="{0FC94D83-F223-3BFF-D8A7-615AFC6EEBC2}"/>
              </a:ext>
            </a:extLst>
          </p:cNvPr>
          <p:cNvSpPr/>
          <p:nvPr/>
        </p:nvSpPr>
        <p:spPr>
          <a:xfrm>
            <a:off x="9966994" y="545717"/>
            <a:ext cx="727771" cy="750555"/>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0A617CC5-4845-394A-CF11-DD62F8F5E2C1}"/>
              </a:ext>
            </a:extLst>
          </p:cNvPr>
          <p:cNvSpPr txBox="1"/>
          <p:nvPr/>
        </p:nvSpPr>
        <p:spPr>
          <a:xfrm>
            <a:off x="1035022" y="670722"/>
            <a:ext cx="4662394" cy="707886"/>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4000" b="1" u="sng" dirty="0">
                <a:solidFill>
                  <a:srgbClr val="903163"/>
                </a:solidFill>
                <a:latin typeface="+mj-lt"/>
              </a:rPr>
              <a:t>Business</a:t>
            </a:r>
            <a:r>
              <a:rPr lang="en-US" sz="4000" dirty="0">
                <a:solidFill>
                  <a:srgbClr val="903163"/>
                </a:solidFill>
                <a:latin typeface="+mj-lt"/>
              </a:rPr>
              <a:t> </a:t>
            </a:r>
            <a:r>
              <a:rPr lang="en-US" sz="4000" b="1" u="sng" dirty="0">
                <a:solidFill>
                  <a:schemeClr val="tx1"/>
                </a:solidFill>
                <a:latin typeface="+mj-lt"/>
              </a:rPr>
              <a:t>Problems</a:t>
            </a:r>
            <a:endParaRPr lang="en-US" sz="4000" b="1" u="sng" dirty="0">
              <a:solidFill>
                <a:srgbClr val="903163"/>
              </a:solidFill>
              <a:latin typeface="+mj-lt"/>
            </a:endParaRPr>
          </a:p>
        </p:txBody>
      </p:sp>
      <p:sp>
        <p:nvSpPr>
          <p:cNvPr id="13" name="Rectangle 12">
            <a:extLst>
              <a:ext uri="{FF2B5EF4-FFF2-40B4-BE49-F238E27FC236}">
                <a16:creationId xmlns:a16="http://schemas.microsoft.com/office/drawing/2014/main" id="{107E31F6-3B53-5A13-2594-F0A02EAFD8CA}"/>
              </a:ext>
            </a:extLst>
          </p:cNvPr>
          <p:cNvSpPr/>
          <p:nvPr/>
        </p:nvSpPr>
        <p:spPr>
          <a:xfrm>
            <a:off x="0" y="465587"/>
            <a:ext cx="576000" cy="90000"/>
          </a:xfrm>
          <a:prstGeom prst="rect">
            <a:avLst/>
          </a:prstGeom>
          <a:solidFill>
            <a:srgbClr val="4D14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0728550-E744-44AB-A9AF-7F6779004409}"/>
              </a:ext>
            </a:extLst>
          </p:cNvPr>
          <p:cNvSpPr/>
          <p:nvPr/>
        </p:nvSpPr>
        <p:spPr>
          <a:xfrm>
            <a:off x="11616000" y="457198"/>
            <a:ext cx="576000" cy="97200"/>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5691461-F9F4-015B-E9AA-98998A92AED9}"/>
              </a:ext>
            </a:extLst>
          </p:cNvPr>
          <p:cNvSpPr txBox="1"/>
          <p:nvPr/>
        </p:nvSpPr>
        <p:spPr>
          <a:xfrm>
            <a:off x="11322996" y="6460493"/>
            <a:ext cx="782318" cy="369332"/>
          </a:xfrm>
          <a:prstGeom prst="rect">
            <a:avLst/>
          </a:prstGeom>
          <a:noFill/>
        </p:spPr>
        <p:txBody>
          <a:bodyPr wrap="square" rtlCol="0">
            <a:spAutoFit/>
          </a:bodyPr>
          <a:lstStyle/>
          <a:p>
            <a:r>
              <a:rPr lang="en-IN" dirty="0">
                <a:solidFill>
                  <a:schemeClr val="bg1">
                    <a:lumMod val="65000"/>
                  </a:schemeClr>
                </a:solidFill>
                <a:latin typeface="Gabriola" panose="04040605051002020D02" pitchFamily="82" charset="0"/>
              </a:rPr>
              <a:t>Page- 6</a:t>
            </a:r>
            <a:endParaRPr lang="en-US" dirty="0">
              <a:solidFill>
                <a:schemeClr val="bg1">
                  <a:lumMod val="65000"/>
                </a:schemeClr>
              </a:solidFill>
              <a:latin typeface="Gabriola" panose="04040605051002020D02" pitchFamily="82" charset="0"/>
            </a:endParaRPr>
          </a:p>
        </p:txBody>
      </p:sp>
      <p:pic>
        <p:nvPicPr>
          <p:cNvPr id="29" name="Picture 28" descr="A light bulb with a brain inside&#10;&#10;AI-generated content may be incorrect.">
            <a:extLst>
              <a:ext uri="{FF2B5EF4-FFF2-40B4-BE49-F238E27FC236}">
                <a16:creationId xmlns:a16="http://schemas.microsoft.com/office/drawing/2014/main" id="{27F64FEB-847C-FAF3-4BD3-EF708E481C23}"/>
              </a:ext>
            </a:extLst>
          </p:cNvPr>
          <p:cNvPicPr>
            <a:picLocks noChangeAspect="1"/>
          </p:cNvPicPr>
          <p:nvPr/>
        </p:nvPicPr>
        <p:blipFill>
          <a:blip r:embed="rId5">
            <a:grayscl/>
            <a:alphaModFix amt="80000"/>
            <a:extLst>
              <a:ext uri="{28A0092B-C50C-407E-A947-70E740481C1C}">
                <a14:useLocalDpi xmlns:a14="http://schemas.microsoft.com/office/drawing/2010/main" val="0"/>
              </a:ext>
            </a:extLst>
          </a:blip>
          <a:stretch>
            <a:fillRect/>
          </a:stretch>
        </p:blipFill>
        <p:spPr>
          <a:xfrm>
            <a:off x="194933" y="505798"/>
            <a:ext cx="1028161" cy="940534"/>
          </a:xfrm>
          <a:prstGeom prst="rect">
            <a:avLst/>
          </a:prstGeom>
          <a:effectLst>
            <a:outerShdw blurRad="50800" dist="38100" algn="l" rotWithShape="0">
              <a:prstClr val="black">
                <a:alpha val="40000"/>
              </a:prstClr>
            </a:outerShdw>
          </a:effectLst>
        </p:spPr>
      </p:pic>
      <p:sp>
        <p:nvSpPr>
          <p:cNvPr id="5" name="Rectangle: Rounded Corners 4">
            <a:extLst>
              <a:ext uri="{FF2B5EF4-FFF2-40B4-BE49-F238E27FC236}">
                <a16:creationId xmlns:a16="http://schemas.microsoft.com/office/drawing/2014/main" id="{5E33988A-40F2-2D25-DEC7-B8B9AA12B066}"/>
              </a:ext>
            </a:extLst>
          </p:cNvPr>
          <p:cNvSpPr/>
          <p:nvPr/>
        </p:nvSpPr>
        <p:spPr>
          <a:xfrm>
            <a:off x="714665" y="3196983"/>
            <a:ext cx="5186641" cy="3124441"/>
          </a:xfrm>
          <a:prstGeom prst="roundRect">
            <a:avLst/>
          </a:prstGeom>
          <a:solidFill>
            <a:srgbClr val="FFFFFF"/>
          </a:solidFill>
          <a:ln>
            <a:noFill/>
          </a:ln>
          <a:effectLst>
            <a:glow>
              <a:schemeClr val="accent1">
                <a:alpha val="40000"/>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pic>
        <p:nvPicPr>
          <p:cNvPr id="26" name="Picture 25" descr="A close-up of words&#10;&#10;AI-generated content may be incorrect.">
            <a:extLst>
              <a:ext uri="{FF2B5EF4-FFF2-40B4-BE49-F238E27FC236}">
                <a16:creationId xmlns:a16="http://schemas.microsoft.com/office/drawing/2014/main" id="{96F3A92F-6DBE-169A-4AD6-50CDDEC35ED2}"/>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30000"/>
                    </a14:imgEffect>
                  </a14:imgLayer>
                </a14:imgProps>
              </a:ext>
              <a:ext uri="{28A0092B-C50C-407E-A947-70E740481C1C}">
                <a14:useLocalDpi xmlns:a14="http://schemas.microsoft.com/office/drawing/2010/main" val="0"/>
              </a:ext>
            </a:extLst>
          </a:blip>
          <a:stretch>
            <a:fillRect/>
          </a:stretch>
        </p:blipFill>
        <p:spPr>
          <a:xfrm>
            <a:off x="899948" y="3901251"/>
            <a:ext cx="4733101" cy="1567895"/>
          </a:xfrm>
          <a:prstGeom prst="rect">
            <a:avLst/>
          </a:prstGeom>
        </p:spPr>
      </p:pic>
      <p:sp>
        <p:nvSpPr>
          <p:cNvPr id="36" name="TextBox 35">
            <a:extLst>
              <a:ext uri="{FF2B5EF4-FFF2-40B4-BE49-F238E27FC236}">
                <a16:creationId xmlns:a16="http://schemas.microsoft.com/office/drawing/2014/main" id="{DE90D34F-D6A1-E5B3-7FFE-9829DB0F882B}"/>
              </a:ext>
            </a:extLst>
          </p:cNvPr>
          <p:cNvSpPr txBox="1"/>
          <p:nvPr/>
        </p:nvSpPr>
        <p:spPr>
          <a:xfrm>
            <a:off x="892237" y="1337103"/>
            <a:ext cx="4662395" cy="707886"/>
          </a:xfrm>
          <a:prstGeom prst="rect">
            <a:avLst/>
          </a:prstGeom>
          <a:noFill/>
        </p:spPr>
        <p:txBody>
          <a:bodyPr wrap="square" rtlCol="0">
            <a:spAutoFit/>
          </a:bodyPr>
          <a:lstStyle/>
          <a:p>
            <a:pPr marL="285750" indent="-285750">
              <a:buFont typeface="Wingdings" panose="05000000000000000000" pitchFamily="2" charset="2"/>
              <a:buChar char="q"/>
            </a:pPr>
            <a:r>
              <a:rPr lang="en-US" sz="2000" dirty="0">
                <a:solidFill>
                  <a:schemeClr val="accent6">
                    <a:lumMod val="60000"/>
                    <a:lumOff val="40000"/>
                  </a:schemeClr>
                </a:solidFill>
              </a:rPr>
              <a:t>To calculate the overall churn rate of the entire customer base</a:t>
            </a:r>
          </a:p>
        </p:txBody>
      </p:sp>
      <p:sp>
        <p:nvSpPr>
          <p:cNvPr id="37" name="TextBox 36">
            <a:extLst>
              <a:ext uri="{FF2B5EF4-FFF2-40B4-BE49-F238E27FC236}">
                <a16:creationId xmlns:a16="http://schemas.microsoft.com/office/drawing/2014/main" id="{7B761A99-EE25-40EB-800C-688D51F32116}"/>
              </a:ext>
            </a:extLst>
          </p:cNvPr>
          <p:cNvSpPr txBox="1"/>
          <p:nvPr/>
        </p:nvSpPr>
        <p:spPr>
          <a:xfrm>
            <a:off x="832382" y="2330925"/>
            <a:ext cx="4994694" cy="830997"/>
          </a:xfrm>
          <a:prstGeom prst="rect">
            <a:avLst/>
          </a:prstGeom>
          <a:noFill/>
        </p:spPr>
        <p:txBody>
          <a:bodyPr wrap="square" rtlCol="0">
            <a:spAutoFit/>
          </a:bodyPr>
          <a:lstStyle/>
          <a:p>
            <a:r>
              <a:rPr lang="en-IN" sz="1600" b="1" dirty="0">
                <a:solidFill>
                  <a:srgbClr val="FF0000"/>
                </a:solidFill>
                <a:latin typeface="Aptos" panose="020B0004020202020204" pitchFamily="34" charset="0"/>
                <a:ea typeface="Ebrima" panose="02000000000000000000" pitchFamily="2" charset="0"/>
                <a:cs typeface="Ebrima" panose="02000000000000000000" pitchFamily="2" charset="0"/>
              </a:rPr>
              <a:t>Purposes: </a:t>
            </a:r>
            <a:r>
              <a:rPr lang="en-IN" sz="1600" dirty="0">
                <a:solidFill>
                  <a:srgbClr val="FF0000"/>
                </a:solidFill>
                <a:latin typeface="Aptos" panose="020B0004020202020204" pitchFamily="34" charset="0"/>
                <a:ea typeface="Ebrima" panose="02000000000000000000" pitchFamily="2" charset="0"/>
                <a:cs typeface="Ebrima" panose="02000000000000000000" pitchFamily="2" charset="0"/>
              </a:rPr>
              <a:t>To measure the overall customer base for the project. This query calculates the percentage of all customers who left the company.</a:t>
            </a:r>
            <a:endParaRPr lang="en-US" sz="1600" dirty="0">
              <a:solidFill>
                <a:srgbClr val="FF0000"/>
              </a:solidFill>
              <a:latin typeface="Aptos" panose="020B0004020202020204" pitchFamily="34" charset="0"/>
              <a:ea typeface="Ebrima" panose="02000000000000000000" pitchFamily="2" charset="0"/>
              <a:cs typeface="Ebrima" panose="02000000000000000000" pitchFamily="2" charset="0"/>
            </a:endParaRPr>
          </a:p>
        </p:txBody>
      </p:sp>
      <p:sp>
        <p:nvSpPr>
          <p:cNvPr id="2" name="Rectangle: Rounded Corners 1">
            <a:extLst>
              <a:ext uri="{FF2B5EF4-FFF2-40B4-BE49-F238E27FC236}">
                <a16:creationId xmlns:a16="http://schemas.microsoft.com/office/drawing/2014/main" id="{A5350280-1143-395C-0892-D263FD48BFCD}"/>
              </a:ext>
            </a:extLst>
          </p:cNvPr>
          <p:cNvSpPr/>
          <p:nvPr/>
        </p:nvSpPr>
        <p:spPr>
          <a:xfrm>
            <a:off x="6741395" y="1296272"/>
            <a:ext cx="5186641" cy="3124441"/>
          </a:xfrm>
          <a:prstGeom prst="roundRect">
            <a:avLst/>
          </a:prstGeom>
          <a:solidFill>
            <a:srgbClr val="FFFFFF"/>
          </a:solidFill>
          <a:ln>
            <a:noFill/>
          </a:ln>
          <a:effectLst>
            <a:glow>
              <a:schemeClr val="accent1">
                <a:alpha val="40000"/>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pic>
        <p:nvPicPr>
          <p:cNvPr id="6" name="Picture 5">
            <a:extLst>
              <a:ext uri="{FF2B5EF4-FFF2-40B4-BE49-F238E27FC236}">
                <a16:creationId xmlns:a16="http://schemas.microsoft.com/office/drawing/2014/main" id="{3C9341A3-CAB8-2817-FACD-CC9175303E69}"/>
              </a:ext>
              <a:ext uri="{C183D7F6-B498-43B3-948B-1728B52AA6E4}">
                <adec:decorative xmlns:adec="http://schemas.microsoft.com/office/drawing/2017/decorative" val="1"/>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30000"/>
                    </a14:imgEffect>
                  </a14:imgLayer>
                </a14:imgProps>
              </a:ext>
              <a:ext uri="{28A0092B-C50C-407E-A947-70E740481C1C}">
                <a14:useLocalDpi xmlns:a14="http://schemas.microsoft.com/office/drawing/2010/main" val="0"/>
              </a:ext>
            </a:extLst>
          </a:blip>
          <a:stretch>
            <a:fillRect/>
          </a:stretch>
        </p:blipFill>
        <p:spPr>
          <a:xfrm>
            <a:off x="7315200" y="2149813"/>
            <a:ext cx="4102785" cy="1206229"/>
          </a:xfrm>
          <a:prstGeom prst="rect">
            <a:avLst/>
          </a:prstGeom>
        </p:spPr>
      </p:pic>
      <p:sp>
        <p:nvSpPr>
          <p:cNvPr id="8" name="TextBox 7">
            <a:extLst>
              <a:ext uri="{FF2B5EF4-FFF2-40B4-BE49-F238E27FC236}">
                <a16:creationId xmlns:a16="http://schemas.microsoft.com/office/drawing/2014/main" id="{CB8125D8-EC5B-2BD3-B372-1A74A8605BD9}"/>
              </a:ext>
            </a:extLst>
          </p:cNvPr>
          <p:cNvSpPr txBox="1"/>
          <p:nvPr/>
        </p:nvSpPr>
        <p:spPr>
          <a:xfrm>
            <a:off x="7198476" y="4737370"/>
            <a:ext cx="4319080" cy="830997"/>
          </a:xfrm>
          <a:prstGeom prst="rect">
            <a:avLst/>
          </a:prstGeom>
          <a:noFill/>
        </p:spPr>
        <p:txBody>
          <a:bodyPr wrap="square" rtlCol="0">
            <a:spAutoFit/>
          </a:bodyPr>
          <a:lstStyle/>
          <a:p>
            <a:r>
              <a:rPr lang="en-IN" sz="1600" b="1" dirty="0">
                <a:solidFill>
                  <a:srgbClr val="00A84C"/>
                </a:solidFill>
                <a:latin typeface="Aptos" panose="020B0004020202020204" pitchFamily="34" charset="0"/>
              </a:rPr>
              <a:t>Insights: </a:t>
            </a:r>
            <a:r>
              <a:rPr lang="en-IN" sz="1600" dirty="0">
                <a:solidFill>
                  <a:srgbClr val="00A84C"/>
                </a:solidFill>
                <a:latin typeface="Aptos" panose="020B0004020202020204" pitchFamily="34" charset="0"/>
              </a:rPr>
              <a:t>Almost</a:t>
            </a:r>
            <a:r>
              <a:rPr lang="en-IN" sz="1600" b="1" dirty="0">
                <a:solidFill>
                  <a:srgbClr val="00A84C"/>
                </a:solidFill>
                <a:latin typeface="Aptos" panose="020B0004020202020204" pitchFamily="34" charset="0"/>
              </a:rPr>
              <a:t> </a:t>
            </a:r>
            <a:r>
              <a:rPr lang="en-IN" sz="1600" dirty="0">
                <a:solidFill>
                  <a:srgbClr val="00A84C"/>
                </a:solidFill>
                <a:latin typeface="Aptos" panose="020B0004020202020204" pitchFamily="34" charset="0"/>
              </a:rPr>
              <a:t>26.54% customers are leaving the company. This is the main problem, so we must focus on reducing it.</a:t>
            </a:r>
            <a:endParaRPr lang="en-US" sz="1600" dirty="0">
              <a:solidFill>
                <a:srgbClr val="00A84C"/>
              </a:solidFill>
              <a:latin typeface="Aptos" panose="020B0004020202020204" pitchFamily="34" charset="0"/>
            </a:endParaRPr>
          </a:p>
        </p:txBody>
      </p:sp>
    </p:spTree>
    <p:extLst>
      <p:ext uri="{BB962C8B-B14F-4D97-AF65-F5344CB8AC3E}">
        <p14:creationId xmlns:p14="http://schemas.microsoft.com/office/powerpoint/2010/main" val="2086993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FFF"/>
        </a:solidFill>
        <a:effectLst/>
      </p:bgPr>
    </p:bg>
    <p:spTree>
      <p:nvGrpSpPr>
        <p:cNvPr id="1" name="">
          <a:extLst>
            <a:ext uri="{FF2B5EF4-FFF2-40B4-BE49-F238E27FC236}">
              <a16:creationId xmlns:a16="http://schemas.microsoft.com/office/drawing/2014/main" id="{1F09E60F-8419-8FDF-7936-A0B2895CF49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B7ECCC6-92F8-029C-9FE1-5F7318B375D5}"/>
              </a:ext>
              <a:ext uri="{C183D7F6-B498-43B3-948B-1728B52AA6E4}">
                <adec:decorative xmlns:adec="http://schemas.microsoft.com/office/drawing/2017/decorative" val="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11200"/>
                    </a14:imgEffect>
                    <a14:imgEffect>
                      <a14:brightnessContrast bright="70000" contrast="-70000"/>
                    </a14:imgEffect>
                  </a14:imgLayer>
                </a14:imgProps>
              </a:ext>
              <a:ext uri="{28A0092B-C50C-407E-A947-70E740481C1C}">
                <a14:useLocalDpi xmlns:a14="http://schemas.microsoft.com/office/drawing/2010/main" val="0"/>
              </a:ext>
            </a:extLst>
          </a:blip>
          <a:stretch>
            <a:fillRect/>
          </a:stretch>
        </p:blipFill>
        <p:spPr>
          <a:xfrm>
            <a:off x="6089101" y="3425682"/>
            <a:ext cx="4981576" cy="3038069"/>
          </a:xfrm>
          <a:prstGeom prst="roundRect">
            <a:avLst/>
          </a:prstGeom>
        </p:spPr>
      </p:pic>
      <p:sp>
        <p:nvSpPr>
          <p:cNvPr id="12" name="Rectangle 11">
            <a:extLst>
              <a:ext uri="{FF2B5EF4-FFF2-40B4-BE49-F238E27FC236}">
                <a16:creationId xmlns:a16="http://schemas.microsoft.com/office/drawing/2014/main" id="{134FEA09-EE31-BB3C-74D7-9960B0FE6439}"/>
              </a:ext>
            </a:extLst>
          </p:cNvPr>
          <p:cNvSpPr/>
          <p:nvPr/>
        </p:nvSpPr>
        <p:spPr>
          <a:xfrm rot="5400000">
            <a:off x="11454069" y="3923340"/>
            <a:ext cx="755612" cy="739706"/>
          </a:xfrm>
          <a:prstGeom prst="rect">
            <a:avLst/>
          </a:prstGeom>
          <a:solidFill>
            <a:srgbClr val="4612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B9939453-D717-E206-66EA-272BF0701D94}"/>
              </a:ext>
              <a:ext uri="{C183D7F6-B498-43B3-948B-1728B52AA6E4}">
                <adec:decorative xmlns:adec="http://schemas.microsoft.com/office/drawing/2017/decorative" val="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11200"/>
                    </a14:imgEffect>
                    <a14:imgEffect>
                      <a14:brightnessContrast bright="70000" contrast="-70000"/>
                    </a14:imgEffect>
                  </a14:imgLayer>
                </a14:imgProps>
              </a:ext>
              <a:ext uri="{28A0092B-C50C-407E-A947-70E740481C1C}">
                <a14:useLocalDpi xmlns:a14="http://schemas.microsoft.com/office/drawing/2010/main" val="0"/>
              </a:ext>
            </a:extLst>
          </a:blip>
          <a:stretch>
            <a:fillRect/>
          </a:stretch>
        </p:blipFill>
        <p:spPr>
          <a:xfrm>
            <a:off x="278299" y="1031027"/>
            <a:ext cx="5057874" cy="3031430"/>
          </a:xfrm>
          <a:prstGeom prst="roundRect">
            <a:avLst/>
          </a:prstGeom>
        </p:spPr>
      </p:pic>
      <p:sp>
        <p:nvSpPr>
          <p:cNvPr id="15" name="Rectangle 14">
            <a:extLst>
              <a:ext uri="{FF2B5EF4-FFF2-40B4-BE49-F238E27FC236}">
                <a16:creationId xmlns:a16="http://schemas.microsoft.com/office/drawing/2014/main" id="{4E24072D-6BFE-45E0-5813-A0D3D46EE6CD}"/>
              </a:ext>
            </a:extLst>
          </p:cNvPr>
          <p:cNvSpPr/>
          <p:nvPr/>
        </p:nvSpPr>
        <p:spPr>
          <a:xfrm>
            <a:off x="0" y="2044989"/>
            <a:ext cx="727771" cy="750555"/>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7CDAC37-8599-C3DC-C9E7-B7139153BE59}"/>
              </a:ext>
            </a:extLst>
          </p:cNvPr>
          <p:cNvSpPr txBox="1"/>
          <p:nvPr/>
        </p:nvSpPr>
        <p:spPr>
          <a:xfrm>
            <a:off x="6868051" y="582747"/>
            <a:ext cx="4662394" cy="707886"/>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4000" b="1" u="sng" dirty="0">
                <a:solidFill>
                  <a:srgbClr val="903163"/>
                </a:solidFill>
                <a:latin typeface="+mj-lt"/>
              </a:rPr>
              <a:t>Business</a:t>
            </a:r>
            <a:r>
              <a:rPr lang="en-US" sz="4000" dirty="0">
                <a:solidFill>
                  <a:srgbClr val="903163"/>
                </a:solidFill>
                <a:latin typeface="+mj-lt"/>
              </a:rPr>
              <a:t> </a:t>
            </a:r>
            <a:r>
              <a:rPr lang="en-US" sz="4000" b="1" u="sng" dirty="0">
                <a:solidFill>
                  <a:schemeClr val="tx1"/>
                </a:solidFill>
                <a:latin typeface="+mj-lt"/>
              </a:rPr>
              <a:t>Problems</a:t>
            </a:r>
            <a:endParaRPr lang="en-US" sz="4000" b="1" u="sng" dirty="0">
              <a:solidFill>
                <a:srgbClr val="903163"/>
              </a:solidFill>
              <a:latin typeface="+mj-lt"/>
            </a:endParaRPr>
          </a:p>
        </p:txBody>
      </p:sp>
      <p:sp>
        <p:nvSpPr>
          <p:cNvPr id="13" name="Rectangle 12">
            <a:extLst>
              <a:ext uri="{FF2B5EF4-FFF2-40B4-BE49-F238E27FC236}">
                <a16:creationId xmlns:a16="http://schemas.microsoft.com/office/drawing/2014/main" id="{A017245E-3B17-2D42-C4D2-47D9F7204A02}"/>
              </a:ext>
            </a:extLst>
          </p:cNvPr>
          <p:cNvSpPr/>
          <p:nvPr/>
        </p:nvSpPr>
        <p:spPr>
          <a:xfrm>
            <a:off x="0" y="465587"/>
            <a:ext cx="576000" cy="90000"/>
          </a:xfrm>
          <a:prstGeom prst="rect">
            <a:avLst/>
          </a:prstGeom>
          <a:solidFill>
            <a:srgbClr val="4D14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F44F02B-418B-5EEB-5FDB-F5C60E44C7D1}"/>
              </a:ext>
            </a:extLst>
          </p:cNvPr>
          <p:cNvSpPr/>
          <p:nvPr/>
        </p:nvSpPr>
        <p:spPr>
          <a:xfrm>
            <a:off x="11616000" y="457198"/>
            <a:ext cx="576000" cy="97200"/>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60E2FD5-1975-C28E-1A2C-786D59A5980F}"/>
              </a:ext>
            </a:extLst>
          </p:cNvPr>
          <p:cNvSpPr txBox="1"/>
          <p:nvPr/>
        </p:nvSpPr>
        <p:spPr>
          <a:xfrm>
            <a:off x="11322996" y="6460493"/>
            <a:ext cx="739706" cy="369332"/>
          </a:xfrm>
          <a:prstGeom prst="rect">
            <a:avLst/>
          </a:prstGeom>
          <a:noFill/>
        </p:spPr>
        <p:txBody>
          <a:bodyPr wrap="square" rtlCol="0">
            <a:spAutoFit/>
          </a:bodyPr>
          <a:lstStyle/>
          <a:p>
            <a:r>
              <a:rPr lang="en-IN" dirty="0">
                <a:solidFill>
                  <a:schemeClr val="bg1">
                    <a:lumMod val="65000"/>
                  </a:schemeClr>
                </a:solidFill>
                <a:latin typeface="Gabriola" panose="04040605051002020D02" pitchFamily="82" charset="0"/>
              </a:rPr>
              <a:t>Page- 7</a:t>
            </a:r>
            <a:endParaRPr lang="en-US" dirty="0">
              <a:solidFill>
                <a:schemeClr val="bg1">
                  <a:lumMod val="65000"/>
                </a:schemeClr>
              </a:solidFill>
              <a:latin typeface="Gabriola" panose="04040605051002020D02" pitchFamily="82" charset="0"/>
            </a:endParaRPr>
          </a:p>
        </p:txBody>
      </p:sp>
      <p:pic>
        <p:nvPicPr>
          <p:cNvPr id="29" name="Picture 28" descr="A light bulb with a brain inside&#10;&#10;AI-generated content may be incorrect.">
            <a:extLst>
              <a:ext uri="{FF2B5EF4-FFF2-40B4-BE49-F238E27FC236}">
                <a16:creationId xmlns:a16="http://schemas.microsoft.com/office/drawing/2014/main" id="{CCD9B030-D65E-AEAE-3564-9B026B691D74}"/>
              </a:ext>
            </a:extLst>
          </p:cNvPr>
          <p:cNvPicPr>
            <a:picLocks noChangeAspect="1"/>
          </p:cNvPicPr>
          <p:nvPr/>
        </p:nvPicPr>
        <p:blipFill>
          <a:blip r:embed="rId5">
            <a:grayscl/>
            <a:alphaModFix amt="80000"/>
            <a:extLst>
              <a:ext uri="{28A0092B-C50C-407E-A947-70E740481C1C}">
                <a14:useLocalDpi xmlns:a14="http://schemas.microsoft.com/office/drawing/2010/main" val="0"/>
              </a:ext>
            </a:extLst>
          </a:blip>
          <a:stretch>
            <a:fillRect/>
          </a:stretch>
        </p:blipFill>
        <p:spPr>
          <a:xfrm>
            <a:off x="6021670" y="486295"/>
            <a:ext cx="1028161" cy="940534"/>
          </a:xfrm>
          <a:prstGeom prst="rect">
            <a:avLst/>
          </a:prstGeom>
          <a:effectLst>
            <a:outerShdw blurRad="50800" dist="38100" algn="l" rotWithShape="0">
              <a:prstClr val="black">
                <a:alpha val="40000"/>
              </a:prstClr>
            </a:outerShdw>
          </a:effectLst>
        </p:spPr>
      </p:pic>
      <p:sp>
        <p:nvSpPr>
          <p:cNvPr id="5" name="Rectangle: Rounded Corners 4">
            <a:extLst>
              <a:ext uri="{FF2B5EF4-FFF2-40B4-BE49-F238E27FC236}">
                <a16:creationId xmlns:a16="http://schemas.microsoft.com/office/drawing/2014/main" id="{F976F035-4F04-BCB6-E13C-47DB6DD4CD04}"/>
              </a:ext>
            </a:extLst>
          </p:cNvPr>
          <p:cNvSpPr/>
          <p:nvPr/>
        </p:nvSpPr>
        <p:spPr>
          <a:xfrm>
            <a:off x="576120" y="1290412"/>
            <a:ext cx="5186641" cy="3124441"/>
          </a:xfrm>
          <a:prstGeom prst="roundRect">
            <a:avLst/>
          </a:prstGeom>
          <a:solidFill>
            <a:srgbClr val="FFFFFF"/>
          </a:solidFill>
          <a:ln>
            <a:noFill/>
          </a:ln>
          <a:effectLst>
            <a:glow>
              <a:schemeClr val="accent1">
                <a:alpha val="40000"/>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6" name="TextBox 35">
            <a:extLst>
              <a:ext uri="{FF2B5EF4-FFF2-40B4-BE49-F238E27FC236}">
                <a16:creationId xmlns:a16="http://schemas.microsoft.com/office/drawing/2014/main" id="{36A7D0C1-8D57-5751-CB72-F030BAFC6C7B}"/>
              </a:ext>
            </a:extLst>
          </p:cNvPr>
          <p:cNvSpPr txBox="1"/>
          <p:nvPr/>
        </p:nvSpPr>
        <p:spPr>
          <a:xfrm>
            <a:off x="6758032" y="1337103"/>
            <a:ext cx="4994693" cy="400110"/>
          </a:xfrm>
          <a:prstGeom prst="rect">
            <a:avLst/>
          </a:prstGeom>
          <a:noFill/>
        </p:spPr>
        <p:txBody>
          <a:bodyPr wrap="square" rtlCol="0">
            <a:spAutoFit/>
          </a:bodyPr>
          <a:lstStyle/>
          <a:p>
            <a:pPr marL="285750" indent="-285750">
              <a:buFont typeface="Wingdings" panose="05000000000000000000" pitchFamily="2" charset="2"/>
              <a:buChar char="q"/>
            </a:pPr>
            <a:r>
              <a:rPr lang="en-US" sz="2000" dirty="0">
                <a:solidFill>
                  <a:schemeClr val="accent6">
                    <a:lumMod val="60000"/>
                    <a:lumOff val="40000"/>
                  </a:schemeClr>
                </a:solidFill>
              </a:rPr>
              <a:t>Compare churn rates between gender </a:t>
            </a:r>
          </a:p>
        </p:txBody>
      </p:sp>
      <p:sp>
        <p:nvSpPr>
          <p:cNvPr id="37" name="TextBox 36">
            <a:extLst>
              <a:ext uri="{FF2B5EF4-FFF2-40B4-BE49-F238E27FC236}">
                <a16:creationId xmlns:a16="http://schemas.microsoft.com/office/drawing/2014/main" id="{A6249FCA-79B0-6DB5-C8CF-5670CE5159CA}"/>
              </a:ext>
            </a:extLst>
          </p:cNvPr>
          <p:cNvSpPr txBox="1"/>
          <p:nvPr/>
        </p:nvSpPr>
        <p:spPr>
          <a:xfrm>
            <a:off x="6758203" y="2103129"/>
            <a:ext cx="4516159" cy="584775"/>
          </a:xfrm>
          <a:prstGeom prst="rect">
            <a:avLst/>
          </a:prstGeom>
          <a:noFill/>
        </p:spPr>
        <p:txBody>
          <a:bodyPr wrap="square" rtlCol="0">
            <a:spAutoFit/>
          </a:bodyPr>
          <a:lstStyle/>
          <a:p>
            <a:r>
              <a:rPr lang="en-IN" sz="1600" b="1" dirty="0">
                <a:solidFill>
                  <a:srgbClr val="FF0000"/>
                </a:solidFill>
                <a:latin typeface="Aptos" panose="020B0004020202020204" pitchFamily="34" charset="0"/>
                <a:ea typeface="Ebrima" panose="02000000000000000000" pitchFamily="2" charset="0"/>
                <a:cs typeface="Ebrima" panose="02000000000000000000" pitchFamily="2" charset="0"/>
              </a:rPr>
              <a:t>Purposes: </a:t>
            </a:r>
            <a:r>
              <a:rPr lang="en-IN" sz="1600" dirty="0">
                <a:solidFill>
                  <a:srgbClr val="FF0000"/>
                </a:solidFill>
                <a:latin typeface="Aptos" panose="020B0004020202020204" pitchFamily="34" charset="0"/>
                <a:ea typeface="Ebrima" panose="02000000000000000000" pitchFamily="2" charset="0"/>
                <a:cs typeface="Ebrima" panose="02000000000000000000" pitchFamily="2" charset="0"/>
              </a:rPr>
              <a:t>To find out if customer churn is higher for one gender compare to the other.</a:t>
            </a:r>
            <a:endParaRPr lang="en-US" sz="1600" dirty="0">
              <a:solidFill>
                <a:srgbClr val="FF0000"/>
              </a:solidFill>
              <a:latin typeface="Aptos" panose="020B0004020202020204" pitchFamily="34" charset="0"/>
              <a:ea typeface="Ebrima" panose="02000000000000000000" pitchFamily="2" charset="0"/>
              <a:cs typeface="Ebrima" panose="02000000000000000000" pitchFamily="2" charset="0"/>
            </a:endParaRPr>
          </a:p>
        </p:txBody>
      </p:sp>
      <p:sp>
        <p:nvSpPr>
          <p:cNvPr id="2" name="Rectangle: Rounded Corners 1">
            <a:extLst>
              <a:ext uri="{FF2B5EF4-FFF2-40B4-BE49-F238E27FC236}">
                <a16:creationId xmlns:a16="http://schemas.microsoft.com/office/drawing/2014/main" id="{1DB22EAD-DBD9-F88C-1111-B4292C25B3AA}"/>
              </a:ext>
            </a:extLst>
          </p:cNvPr>
          <p:cNvSpPr/>
          <p:nvPr/>
        </p:nvSpPr>
        <p:spPr>
          <a:xfrm>
            <a:off x="6421628" y="3010774"/>
            <a:ext cx="5186641" cy="3124441"/>
          </a:xfrm>
          <a:prstGeom prst="roundRect">
            <a:avLst/>
          </a:prstGeom>
          <a:solidFill>
            <a:srgbClr val="FFFFFF"/>
          </a:solidFill>
          <a:ln>
            <a:noFill/>
          </a:ln>
          <a:effectLst>
            <a:glow>
              <a:schemeClr val="accent1">
                <a:alpha val="40000"/>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8" name="TextBox 7">
            <a:extLst>
              <a:ext uri="{FF2B5EF4-FFF2-40B4-BE49-F238E27FC236}">
                <a16:creationId xmlns:a16="http://schemas.microsoft.com/office/drawing/2014/main" id="{A05C677A-1D5B-71FE-5806-FF73A8E32C87}"/>
              </a:ext>
            </a:extLst>
          </p:cNvPr>
          <p:cNvSpPr txBox="1"/>
          <p:nvPr/>
        </p:nvSpPr>
        <p:spPr>
          <a:xfrm>
            <a:off x="855814" y="4725492"/>
            <a:ext cx="4319080" cy="830997"/>
          </a:xfrm>
          <a:prstGeom prst="rect">
            <a:avLst/>
          </a:prstGeom>
          <a:noFill/>
        </p:spPr>
        <p:txBody>
          <a:bodyPr wrap="square" rtlCol="0">
            <a:spAutoFit/>
          </a:bodyPr>
          <a:lstStyle/>
          <a:p>
            <a:r>
              <a:rPr lang="en-IN" sz="1600" b="1" dirty="0">
                <a:solidFill>
                  <a:srgbClr val="00A84C"/>
                </a:solidFill>
                <a:latin typeface="Aptos" panose="020B0004020202020204" pitchFamily="34" charset="0"/>
              </a:rPr>
              <a:t>Insights: </a:t>
            </a:r>
            <a:r>
              <a:rPr lang="en-IN" sz="1600" dirty="0">
                <a:solidFill>
                  <a:srgbClr val="00A84C"/>
                </a:solidFill>
                <a:latin typeface="Aptos" panose="020B0004020202020204" pitchFamily="34" charset="0"/>
              </a:rPr>
              <a:t>The problem of high churn affects male and female customers almost equally, so we should focus our efforts on other factors.  </a:t>
            </a:r>
            <a:endParaRPr lang="en-US" sz="1600" dirty="0">
              <a:solidFill>
                <a:srgbClr val="00A84C"/>
              </a:solidFill>
              <a:latin typeface="Aptos" panose="020B0004020202020204" pitchFamily="34" charset="0"/>
            </a:endParaRPr>
          </a:p>
        </p:txBody>
      </p:sp>
      <p:pic>
        <p:nvPicPr>
          <p:cNvPr id="9" name="Picture 8">
            <a:extLst>
              <a:ext uri="{FF2B5EF4-FFF2-40B4-BE49-F238E27FC236}">
                <a16:creationId xmlns:a16="http://schemas.microsoft.com/office/drawing/2014/main" id="{DBDBED98-7C4F-934F-8A5A-256771ED6C2D}"/>
              </a:ext>
              <a:ext uri="{C183D7F6-B498-43B3-948B-1728B52AA6E4}">
                <adec:decorative xmlns:adec="http://schemas.microsoft.com/office/drawing/2017/decorative" val="1"/>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30000"/>
                    </a14:imgEffect>
                  </a14:imgLayer>
                </a14:imgProps>
              </a:ext>
              <a:ext uri="{28A0092B-C50C-407E-A947-70E740481C1C}">
                <a14:useLocalDpi xmlns:a14="http://schemas.microsoft.com/office/drawing/2010/main" val="0"/>
              </a:ext>
            </a:extLst>
          </a:blip>
          <a:stretch>
            <a:fillRect/>
          </a:stretch>
        </p:blipFill>
        <p:spPr>
          <a:xfrm>
            <a:off x="6446336" y="3543668"/>
            <a:ext cx="4981576" cy="1911428"/>
          </a:xfrm>
          <a:prstGeom prst="rect">
            <a:avLst/>
          </a:prstGeom>
        </p:spPr>
      </p:pic>
      <p:pic>
        <p:nvPicPr>
          <p:cNvPr id="11" name="Picture 10">
            <a:extLst>
              <a:ext uri="{FF2B5EF4-FFF2-40B4-BE49-F238E27FC236}">
                <a16:creationId xmlns:a16="http://schemas.microsoft.com/office/drawing/2014/main" id="{F9E914F8-7ABE-735C-51BE-84FFA57920A2}"/>
              </a:ext>
              <a:ext uri="{C183D7F6-B498-43B3-948B-1728B52AA6E4}">
                <adec:decorative xmlns:adec="http://schemas.microsoft.com/office/drawing/2017/decorative" val="1"/>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30000"/>
                    </a14:imgEffect>
                  </a14:imgLayer>
                </a14:imgProps>
              </a:ext>
              <a:ext uri="{28A0092B-C50C-407E-A947-70E740481C1C}">
                <a14:useLocalDpi xmlns:a14="http://schemas.microsoft.com/office/drawing/2010/main" val="0"/>
              </a:ext>
            </a:extLst>
          </a:blip>
          <a:stretch>
            <a:fillRect/>
          </a:stretch>
        </p:blipFill>
        <p:spPr>
          <a:xfrm>
            <a:off x="907816" y="2261421"/>
            <a:ext cx="4530494" cy="1164261"/>
          </a:xfrm>
          <a:prstGeom prst="rect">
            <a:avLst/>
          </a:prstGeom>
        </p:spPr>
      </p:pic>
    </p:spTree>
    <p:extLst>
      <p:ext uri="{BB962C8B-B14F-4D97-AF65-F5344CB8AC3E}">
        <p14:creationId xmlns:p14="http://schemas.microsoft.com/office/powerpoint/2010/main" val="1557143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FFF"/>
        </a:solidFill>
        <a:effectLst/>
      </p:bgPr>
    </p:bg>
    <p:spTree>
      <p:nvGrpSpPr>
        <p:cNvPr id="1" name="">
          <a:extLst>
            <a:ext uri="{FF2B5EF4-FFF2-40B4-BE49-F238E27FC236}">
              <a16:creationId xmlns:a16="http://schemas.microsoft.com/office/drawing/2014/main" id="{BFF8B43C-B264-112C-B0A3-40B8E159650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84BBF59-7678-CC49-5FA3-065CB25C1E29}"/>
              </a:ext>
              <a:ext uri="{C183D7F6-B498-43B3-948B-1728B52AA6E4}">
                <adec:decorative xmlns:adec="http://schemas.microsoft.com/office/drawing/2017/decorative" val="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11200"/>
                    </a14:imgEffect>
                    <a14:imgEffect>
                      <a14:brightnessContrast bright="70000" contrast="-70000"/>
                    </a14:imgEffect>
                  </a14:imgLayer>
                </a14:imgProps>
              </a:ext>
              <a:ext uri="{28A0092B-C50C-407E-A947-70E740481C1C}">
                <a14:useLocalDpi xmlns:a14="http://schemas.microsoft.com/office/drawing/2010/main" val="0"/>
              </a:ext>
            </a:extLst>
          </a:blip>
          <a:stretch>
            <a:fillRect/>
          </a:stretch>
        </p:blipFill>
        <p:spPr>
          <a:xfrm>
            <a:off x="6431535" y="967743"/>
            <a:ext cx="4986449" cy="3040053"/>
          </a:xfrm>
          <a:prstGeom prst="roundRect">
            <a:avLst/>
          </a:prstGeom>
        </p:spPr>
      </p:pic>
      <p:sp>
        <p:nvSpPr>
          <p:cNvPr id="12" name="Rectangle 11">
            <a:extLst>
              <a:ext uri="{FF2B5EF4-FFF2-40B4-BE49-F238E27FC236}">
                <a16:creationId xmlns:a16="http://schemas.microsoft.com/office/drawing/2014/main" id="{2627C393-8432-84E7-3CC8-A8982F7D45F8}"/>
              </a:ext>
            </a:extLst>
          </p:cNvPr>
          <p:cNvSpPr/>
          <p:nvPr/>
        </p:nvSpPr>
        <p:spPr>
          <a:xfrm rot="5400000">
            <a:off x="-13575" y="4143387"/>
            <a:ext cx="755612" cy="739706"/>
          </a:xfrm>
          <a:prstGeom prst="rect">
            <a:avLst/>
          </a:prstGeom>
          <a:solidFill>
            <a:srgbClr val="4612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9DA4D36D-5C59-0022-93F9-6201300D48C3}"/>
              </a:ext>
              <a:ext uri="{C183D7F6-B498-43B3-948B-1728B52AA6E4}">
                <adec:decorative xmlns:adec="http://schemas.microsoft.com/office/drawing/2017/decorative" val="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11200"/>
                    </a14:imgEffect>
                    <a14:imgEffect>
                      <a14:brightnessContrast bright="70000" contrast="-70000"/>
                    </a14:imgEffect>
                  </a14:imgLayer>
                </a14:imgProps>
              </a:ext>
              <a:ext uri="{28A0092B-C50C-407E-A947-70E740481C1C}">
                <a14:useLocalDpi xmlns:a14="http://schemas.microsoft.com/office/drawing/2010/main" val="0"/>
              </a:ext>
            </a:extLst>
          </a:blip>
          <a:stretch>
            <a:fillRect/>
          </a:stretch>
        </p:blipFill>
        <p:spPr>
          <a:xfrm>
            <a:off x="1147864" y="3696105"/>
            <a:ext cx="5097077" cy="2881171"/>
          </a:xfrm>
          <a:prstGeom prst="roundRect">
            <a:avLst/>
          </a:prstGeom>
        </p:spPr>
      </p:pic>
      <p:sp>
        <p:nvSpPr>
          <p:cNvPr id="15" name="Rectangle 14">
            <a:extLst>
              <a:ext uri="{FF2B5EF4-FFF2-40B4-BE49-F238E27FC236}">
                <a16:creationId xmlns:a16="http://schemas.microsoft.com/office/drawing/2014/main" id="{ED2FD575-72C7-B0E5-DE89-96F8A9414DDF}"/>
              </a:ext>
            </a:extLst>
          </p:cNvPr>
          <p:cNvSpPr/>
          <p:nvPr/>
        </p:nvSpPr>
        <p:spPr>
          <a:xfrm>
            <a:off x="9966994" y="545717"/>
            <a:ext cx="727771" cy="750555"/>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D8142F37-C0A8-4787-7E58-D5760DBB5A5B}"/>
              </a:ext>
            </a:extLst>
          </p:cNvPr>
          <p:cNvSpPr txBox="1"/>
          <p:nvPr/>
        </p:nvSpPr>
        <p:spPr>
          <a:xfrm>
            <a:off x="1035022" y="670722"/>
            <a:ext cx="4662394" cy="707886"/>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4000" b="1" u="sng" dirty="0">
                <a:solidFill>
                  <a:srgbClr val="903163"/>
                </a:solidFill>
                <a:latin typeface="+mj-lt"/>
              </a:rPr>
              <a:t>Business</a:t>
            </a:r>
            <a:r>
              <a:rPr lang="en-US" sz="4000" dirty="0">
                <a:solidFill>
                  <a:srgbClr val="903163"/>
                </a:solidFill>
                <a:latin typeface="+mj-lt"/>
              </a:rPr>
              <a:t> </a:t>
            </a:r>
            <a:r>
              <a:rPr lang="en-US" sz="4000" b="1" u="sng" dirty="0">
                <a:solidFill>
                  <a:schemeClr val="tx1"/>
                </a:solidFill>
                <a:latin typeface="+mj-lt"/>
              </a:rPr>
              <a:t>Problems</a:t>
            </a:r>
            <a:endParaRPr lang="en-US" sz="4000" b="1" u="sng" dirty="0">
              <a:solidFill>
                <a:srgbClr val="903163"/>
              </a:solidFill>
              <a:latin typeface="+mj-lt"/>
            </a:endParaRPr>
          </a:p>
        </p:txBody>
      </p:sp>
      <p:sp>
        <p:nvSpPr>
          <p:cNvPr id="13" name="Rectangle 12">
            <a:extLst>
              <a:ext uri="{FF2B5EF4-FFF2-40B4-BE49-F238E27FC236}">
                <a16:creationId xmlns:a16="http://schemas.microsoft.com/office/drawing/2014/main" id="{2DA0DBDC-136F-DEFC-C9AB-DDBC6E106309}"/>
              </a:ext>
            </a:extLst>
          </p:cNvPr>
          <p:cNvSpPr/>
          <p:nvPr/>
        </p:nvSpPr>
        <p:spPr>
          <a:xfrm>
            <a:off x="0" y="465587"/>
            <a:ext cx="576000" cy="90000"/>
          </a:xfrm>
          <a:prstGeom prst="rect">
            <a:avLst/>
          </a:prstGeom>
          <a:solidFill>
            <a:srgbClr val="4D14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3AA730E-42DD-CB21-972F-D178822DFE5C}"/>
              </a:ext>
            </a:extLst>
          </p:cNvPr>
          <p:cNvSpPr/>
          <p:nvPr/>
        </p:nvSpPr>
        <p:spPr>
          <a:xfrm>
            <a:off x="11616000" y="457198"/>
            <a:ext cx="576000" cy="97200"/>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2BEBD4E-3DCD-D9F3-43A8-A45159DEDE01}"/>
              </a:ext>
            </a:extLst>
          </p:cNvPr>
          <p:cNvSpPr txBox="1"/>
          <p:nvPr/>
        </p:nvSpPr>
        <p:spPr>
          <a:xfrm>
            <a:off x="11322996" y="6460493"/>
            <a:ext cx="706817" cy="369332"/>
          </a:xfrm>
          <a:prstGeom prst="rect">
            <a:avLst/>
          </a:prstGeom>
          <a:noFill/>
        </p:spPr>
        <p:txBody>
          <a:bodyPr wrap="square" rtlCol="0">
            <a:spAutoFit/>
          </a:bodyPr>
          <a:lstStyle/>
          <a:p>
            <a:r>
              <a:rPr lang="en-IN" dirty="0">
                <a:solidFill>
                  <a:schemeClr val="bg1">
                    <a:lumMod val="65000"/>
                  </a:schemeClr>
                </a:solidFill>
                <a:latin typeface="Gabriola" panose="04040605051002020D02" pitchFamily="82" charset="0"/>
              </a:rPr>
              <a:t>Page- 8</a:t>
            </a:r>
            <a:endParaRPr lang="en-US" dirty="0">
              <a:solidFill>
                <a:schemeClr val="bg1">
                  <a:lumMod val="65000"/>
                </a:schemeClr>
              </a:solidFill>
              <a:latin typeface="Gabriola" panose="04040605051002020D02" pitchFamily="82" charset="0"/>
            </a:endParaRPr>
          </a:p>
        </p:txBody>
      </p:sp>
      <p:pic>
        <p:nvPicPr>
          <p:cNvPr id="29" name="Picture 28" descr="A light bulb with a brain inside&#10;&#10;AI-generated content may be incorrect.">
            <a:extLst>
              <a:ext uri="{FF2B5EF4-FFF2-40B4-BE49-F238E27FC236}">
                <a16:creationId xmlns:a16="http://schemas.microsoft.com/office/drawing/2014/main" id="{454A6B19-5F39-8240-0B1A-F6ABA8078819}"/>
              </a:ext>
            </a:extLst>
          </p:cNvPr>
          <p:cNvPicPr>
            <a:picLocks noChangeAspect="1"/>
          </p:cNvPicPr>
          <p:nvPr/>
        </p:nvPicPr>
        <p:blipFill>
          <a:blip r:embed="rId5">
            <a:grayscl/>
            <a:alphaModFix amt="80000"/>
            <a:extLst>
              <a:ext uri="{28A0092B-C50C-407E-A947-70E740481C1C}">
                <a14:useLocalDpi xmlns:a14="http://schemas.microsoft.com/office/drawing/2010/main" val="0"/>
              </a:ext>
            </a:extLst>
          </a:blip>
          <a:stretch>
            <a:fillRect/>
          </a:stretch>
        </p:blipFill>
        <p:spPr>
          <a:xfrm>
            <a:off x="194933" y="505798"/>
            <a:ext cx="1028161" cy="940534"/>
          </a:xfrm>
          <a:prstGeom prst="rect">
            <a:avLst/>
          </a:prstGeom>
          <a:effectLst>
            <a:outerShdw blurRad="50800" dist="38100" algn="l" rotWithShape="0">
              <a:prstClr val="black">
                <a:alpha val="40000"/>
              </a:prstClr>
            </a:outerShdw>
          </a:effectLst>
        </p:spPr>
      </p:pic>
      <p:sp>
        <p:nvSpPr>
          <p:cNvPr id="5" name="Rectangle: Rounded Corners 4">
            <a:extLst>
              <a:ext uri="{FF2B5EF4-FFF2-40B4-BE49-F238E27FC236}">
                <a16:creationId xmlns:a16="http://schemas.microsoft.com/office/drawing/2014/main" id="{98A854EC-B023-BB09-4B8E-9B01EFA8B8AE}"/>
              </a:ext>
            </a:extLst>
          </p:cNvPr>
          <p:cNvSpPr/>
          <p:nvPr/>
        </p:nvSpPr>
        <p:spPr>
          <a:xfrm>
            <a:off x="714665" y="3196983"/>
            <a:ext cx="5186641" cy="3124441"/>
          </a:xfrm>
          <a:prstGeom prst="roundRect">
            <a:avLst/>
          </a:prstGeom>
          <a:solidFill>
            <a:srgbClr val="FFFFFF"/>
          </a:solidFill>
          <a:ln>
            <a:noFill/>
          </a:ln>
          <a:effectLst>
            <a:glow>
              <a:schemeClr val="accent1">
                <a:alpha val="40000"/>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7" name="TextBox 36">
            <a:extLst>
              <a:ext uri="{FF2B5EF4-FFF2-40B4-BE49-F238E27FC236}">
                <a16:creationId xmlns:a16="http://schemas.microsoft.com/office/drawing/2014/main" id="{CB7FBCE4-B2CA-FFF5-6E0E-694D57652314}"/>
              </a:ext>
            </a:extLst>
          </p:cNvPr>
          <p:cNvSpPr txBox="1"/>
          <p:nvPr/>
        </p:nvSpPr>
        <p:spPr>
          <a:xfrm>
            <a:off x="832382" y="2330925"/>
            <a:ext cx="4994694" cy="584775"/>
          </a:xfrm>
          <a:prstGeom prst="rect">
            <a:avLst/>
          </a:prstGeom>
          <a:noFill/>
        </p:spPr>
        <p:txBody>
          <a:bodyPr wrap="square" rtlCol="0">
            <a:spAutoFit/>
          </a:bodyPr>
          <a:lstStyle/>
          <a:p>
            <a:r>
              <a:rPr lang="en-IN" sz="1600" b="1" dirty="0">
                <a:solidFill>
                  <a:srgbClr val="FF0000"/>
                </a:solidFill>
                <a:latin typeface="Aptos" panose="020B0004020202020204" pitchFamily="34" charset="0"/>
                <a:ea typeface="Ebrima" panose="02000000000000000000" pitchFamily="2" charset="0"/>
                <a:cs typeface="Ebrima" panose="02000000000000000000" pitchFamily="2" charset="0"/>
              </a:rPr>
              <a:t>Purposes: </a:t>
            </a:r>
            <a:r>
              <a:rPr lang="en-IN" sz="1600" dirty="0">
                <a:solidFill>
                  <a:srgbClr val="FF0000"/>
                </a:solidFill>
                <a:latin typeface="Aptos" panose="020B0004020202020204" pitchFamily="34" charset="0"/>
                <a:ea typeface="Ebrima" panose="02000000000000000000" pitchFamily="2" charset="0"/>
                <a:cs typeface="Ebrima" panose="02000000000000000000" pitchFamily="2" charset="0"/>
              </a:rPr>
              <a:t>To find the customers who had the highest total charges but still decided to leave the company.</a:t>
            </a:r>
            <a:endParaRPr lang="en-US" sz="1600" dirty="0">
              <a:solidFill>
                <a:srgbClr val="FF0000"/>
              </a:solidFill>
              <a:latin typeface="Aptos" panose="020B0004020202020204" pitchFamily="34" charset="0"/>
              <a:ea typeface="Ebrima" panose="02000000000000000000" pitchFamily="2" charset="0"/>
              <a:cs typeface="Ebrima" panose="02000000000000000000" pitchFamily="2" charset="0"/>
            </a:endParaRPr>
          </a:p>
        </p:txBody>
      </p:sp>
      <p:sp>
        <p:nvSpPr>
          <p:cNvPr id="2" name="Rectangle: Rounded Corners 1">
            <a:extLst>
              <a:ext uri="{FF2B5EF4-FFF2-40B4-BE49-F238E27FC236}">
                <a16:creationId xmlns:a16="http://schemas.microsoft.com/office/drawing/2014/main" id="{89B29D2A-1B08-8B56-BF62-937DA8DF8688}"/>
              </a:ext>
            </a:extLst>
          </p:cNvPr>
          <p:cNvSpPr/>
          <p:nvPr/>
        </p:nvSpPr>
        <p:spPr>
          <a:xfrm>
            <a:off x="6741395" y="1296272"/>
            <a:ext cx="5186641" cy="3124441"/>
          </a:xfrm>
          <a:prstGeom prst="roundRect">
            <a:avLst/>
          </a:prstGeom>
          <a:solidFill>
            <a:srgbClr val="FFFFFF"/>
          </a:solidFill>
          <a:ln>
            <a:noFill/>
          </a:ln>
          <a:effectLst>
            <a:glow>
              <a:schemeClr val="accent1">
                <a:alpha val="40000"/>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8" name="TextBox 7">
            <a:extLst>
              <a:ext uri="{FF2B5EF4-FFF2-40B4-BE49-F238E27FC236}">
                <a16:creationId xmlns:a16="http://schemas.microsoft.com/office/drawing/2014/main" id="{07736A2B-3EEB-73C2-D922-C1A4448A2FD1}"/>
              </a:ext>
            </a:extLst>
          </p:cNvPr>
          <p:cNvSpPr txBox="1"/>
          <p:nvPr/>
        </p:nvSpPr>
        <p:spPr>
          <a:xfrm>
            <a:off x="6994187" y="4737370"/>
            <a:ext cx="4649813" cy="830997"/>
          </a:xfrm>
          <a:prstGeom prst="rect">
            <a:avLst/>
          </a:prstGeom>
          <a:noFill/>
        </p:spPr>
        <p:txBody>
          <a:bodyPr wrap="square" rtlCol="0">
            <a:spAutoFit/>
          </a:bodyPr>
          <a:lstStyle/>
          <a:p>
            <a:r>
              <a:rPr lang="en-IN" sz="1600" b="1" dirty="0">
                <a:solidFill>
                  <a:srgbClr val="00A84C"/>
                </a:solidFill>
                <a:latin typeface="Aptos" panose="020B0004020202020204" pitchFamily="34" charset="0"/>
              </a:rPr>
              <a:t>Insights: </a:t>
            </a:r>
            <a:r>
              <a:rPr lang="en-IN" sz="1600" dirty="0">
                <a:solidFill>
                  <a:srgbClr val="00A84C"/>
                </a:solidFill>
                <a:latin typeface="Aptos" panose="020B0004020202020204" pitchFamily="34" charset="0"/>
              </a:rPr>
              <a:t>We are losing customers who pay the most(negative impact on our revenue), so we must focus on retaining the high spending customers.</a:t>
            </a:r>
            <a:endParaRPr lang="en-US" sz="1600" dirty="0">
              <a:solidFill>
                <a:srgbClr val="00A84C"/>
              </a:solidFill>
              <a:latin typeface="Aptos" panose="020B0004020202020204" pitchFamily="34" charset="0"/>
            </a:endParaRPr>
          </a:p>
        </p:txBody>
      </p:sp>
      <p:pic>
        <p:nvPicPr>
          <p:cNvPr id="9" name="Picture 8">
            <a:extLst>
              <a:ext uri="{FF2B5EF4-FFF2-40B4-BE49-F238E27FC236}">
                <a16:creationId xmlns:a16="http://schemas.microsoft.com/office/drawing/2014/main" id="{FC8FB2C1-40C7-769D-3BED-BA4903E75A3D}"/>
              </a:ext>
              <a:ext uri="{C183D7F6-B498-43B3-948B-1728B52AA6E4}">
                <adec:decorative xmlns:adec="http://schemas.microsoft.com/office/drawing/2017/decorative" val="1"/>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30000"/>
                    </a14:imgEffect>
                  </a14:imgLayer>
                </a14:imgProps>
              </a:ext>
              <a:ext uri="{28A0092B-C50C-407E-A947-70E740481C1C}">
                <a14:useLocalDpi xmlns:a14="http://schemas.microsoft.com/office/drawing/2010/main" val="0"/>
              </a:ext>
            </a:extLst>
          </a:blip>
          <a:stretch>
            <a:fillRect/>
          </a:stretch>
        </p:blipFill>
        <p:spPr>
          <a:xfrm>
            <a:off x="1454371" y="3429000"/>
            <a:ext cx="3471590" cy="2667000"/>
          </a:xfrm>
          <a:prstGeom prst="rect">
            <a:avLst/>
          </a:prstGeom>
        </p:spPr>
      </p:pic>
      <p:pic>
        <p:nvPicPr>
          <p:cNvPr id="11" name="Picture 10">
            <a:extLst>
              <a:ext uri="{FF2B5EF4-FFF2-40B4-BE49-F238E27FC236}">
                <a16:creationId xmlns:a16="http://schemas.microsoft.com/office/drawing/2014/main" id="{278A2E27-F391-002F-9656-B2F2233BF165}"/>
              </a:ext>
              <a:ext uri="{C183D7F6-B498-43B3-948B-1728B52AA6E4}">
                <adec:decorative xmlns:adec="http://schemas.microsoft.com/office/drawing/2017/decorative" val="1"/>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40000"/>
                    </a14:imgEffect>
                    <a14:imgEffect>
                      <a14:brightnessContrast contrast="10000"/>
                    </a14:imgEffect>
                  </a14:imgLayer>
                </a14:imgProps>
              </a:ext>
              <a:ext uri="{28A0092B-C50C-407E-A947-70E740481C1C}">
                <a14:useLocalDpi xmlns:a14="http://schemas.microsoft.com/office/drawing/2010/main" val="0"/>
              </a:ext>
            </a:extLst>
          </a:blip>
          <a:stretch>
            <a:fillRect/>
          </a:stretch>
        </p:blipFill>
        <p:spPr>
          <a:xfrm>
            <a:off x="7367490" y="1603263"/>
            <a:ext cx="3858227" cy="2532171"/>
          </a:xfrm>
          <a:prstGeom prst="rect">
            <a:avLst/>
          </a:prstGeom>
        </p:spPr>
      </p:pic>
      <p:sp>
        <p:nvSpPr>
          <p:cNvPr id="18" name="TextBox 17">
            <a:extLst>
              <a:ext uri="{FF2B5EF4-FFF2-40B4-BE49-F238E27FC236}">
                <a16:creationId xmlns:a16="http://schemas.microsoft.com/office/drawing/2014/main" id="{E7032944-CBE4-695A-77F6-52BF06F85A88}"/>
              </a:ext>
            </a:extLst>
          </p:cNvPr>
          <p:cNvSpPr txBox="1"/>
          <p:nvPr/>
        </p:nvSpPr>
        <p:spPr>
          <a:xfrm>
            <a:off x="921415" y="1337103"/>
            <a:ext cx="4994693" cy="707886"/>
          </a:xfrm>
          <a:prstGeom prst="rect">
            <a:avLst/>
          </a:prstGeom>
          <a:noFill/>
        </p:spPr>
        <p:txBody>
          <a:bodyPr wrap="square" rtlCol="0">
            <a:spAutoFit/>
          </a:bodyPr>
          <a:lstStyle/>
          <a:p>
            <a:pPr marL="285750" indent="-285750">
              <a:buFont typeface="Wingdings" panose="05000000000000000000" pitchFamily="2" charset="2"/>
              <a:buChar char="q"/>
            </a:pPr>
            <a:r>
              <a:rPr lang="en-US" sz="2000" dirty="0">
                <a:solidFill>
                  <a:schemeClr val="accent6">
                    <a:lumMod val="60000"/>
                    <a:lumOff val="40000"/>
                  </a:schemeClr>
                </a:solidFill>
              </a:rPr>
              <a:t>Identify the customers who have paid the highest total charges but still churned </a:t>
            </a:r>
          </a:p>
        </p:txBody>
      </p:sp>
    </p:spTree>
    <p:extLst>
      <p:ext uri="{BB962C8B-B14F-4D97-AF65-F5344CB8AC3E}">
        <p14:creationId xmlns:p14="http://schemas.microsoft.com/office/powerpoint/2010/main" val="1925402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FFF"/>
        </a:solidFill>
        <a:effectLst/>
      </p:bgPr>
    </p:bg>
    <p:spTree>
      <p:nvGrpSpPr>
        <p:cNvPr id="1" name="">
          <a:extLst>
            <a:ext uri="{FF2B5EF4-FFF2-40B4-BE49-F238E27FC236}">
              <a16:creationId xmlns:a16="http://schemas.microsoft.com/office/drawing/2014/main" id="{F71450E7-0890-1B89-EB08-ABE8B1FDE48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CB2F3BB-D1CE-3CF9-FCDF-60A486B81108}"/>
              </a:ext>
              <a:ext uri="{C183D7F6-B498-43B3-948B-1728B52AA6E4}">
                <adec:decorative xmlns:adec="http://schemas.microsoft.com/office/drawing/2017/decorative" val="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11200"/>
                    </a14:imgEffect>
                    <a14:imgEffect>
                      <a14:brightnessContrast bright="70000" contrast="-70000"/>
                    </a14:imgEffect>
                  </a14:imgLayer>
                </a14:imgProps>
              </a:ext>
              <a:ext uri="{28A0092B-C50C-407E-A947-70E740481C1C}">
                <a14:useLocalDpi xmlns:a14="http://schemas.microsoft.com/office/drawing/2010/main" val="0"/>
              </a:ext>
            </a:extLst>
          </a:blip>
          <a:stretch>
            <a:fillRect/>
          </a:stretch>
        </p:blipFill>
        <p:spPr>
          <a:xfrm>
            <a:off x="6089101" y="3494691"/>
            <a:ext cx="4981576" cy="3038069"/>
          </a:xfrm>
          <a:prstGeom prst="roundRect">
            <a:avLst/>
          </a:prstGeom>
        </p:spPr>
      </p:pic>
      <p:sp>
        <p:nvSpPr>
          <p:cNvPr id="12" name="Rectangle 11">
            <a:extLst>
              <a:ext uri="{FF2B5EF4-FFF2-40B4-BE49-F238E27FC236}">
                <a16:creationId xmlns:a16="http://schemas.microsoft.com/office/drawing/2014/main" id="{38F349FF-5965-C80A-D93E-3A1E48333F6D}"/>
              </a:ext>
            </a:extLst>
          </p:cNvPr>
          <p:cNvSpPr/>
          <p:nvPr/>
        </p:nvSpPr>
        <p:spPr>
          <a:xfrm rot="5400000">
            <a:off x="11454069" y="3957844"/>
            <a:ext cx="755612" cy="739706"/>
          </a:xfrm>
          <a:prstGeom prst="rect">
            <a:avLst/>
          </a:prstGeom>
          <a:solidFill>
            <a:srgbClr val="4612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73A56D7A-BA33-8737-6245-9705821CD816}"/>
              </a:ext>
              <a:ext uri="{C183D7F6-B498-43B3-948B-1728B52AA6E4}">
                <adec:decorative xmlns:adec="http://schemas.microsoft.com/office/drawing/2017/decorative" val="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11200"/>
                    </a14:imgEffect>
                    <a14:imgEffect>
                      <a14:brightnessContrast bright="70000" contrast="-70000"/>
                    </a14:imgEffect>
                  </a14:imgLayer>
                </a14:imgProps>
              </a:ext>
              <a:ext uri="{28A0092B-C50C-407E-A947-70E740481C1C}">
                <a14:useLocalDpi xmlns:a14="http://schemas.microsoft.com/office/drawing/2010/main" val="0"/>
              </a:ext>
            </a:extLst>
          </a:blip>
          <a:stretch>
            <a:fillRect/>
          </a:stretch>
        </p:blipFill>
        <p:spPr>
          <a:xfrm>
            <a:off x="278299" y="1031027"/>
            <a:ext cx="5057874" cy="3031430"/>
          </a:xfrm>
          <a:prstGeom prst="roundRect">
            <a:avLst/>
          </a:prstGeom>
        </p:spPr>
      </p:pic>
      <p:sp>
        <p:nvSpPr>
          <p:cNvPr id="15" name="Rectangle 14">
            <a:extLst>
              <a:ext uri="{FF2B5EF4-FFF2-40B4-BE49-F238E27FC236}">
                <a16:creationId xmlns:a16="http://schemas.microsoft.com/office/drawing/2014/main" id="{9935C5AF-7BE3-81D4-FF4B-24C909E7A391}"/>
              </a:ext>
            </a:extLst>
          </p:cNvPr>
          <p:cNvSpPr/>
          <p:nvPr/>
        </p:nvSpPr>
        <p:spPr>
          <a:xfrm>
            <a:off x="0" y="2044989"/>
            <a:ext cx="727771" cy="750555"/>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313B5D6C-DB50-1925-F89D-215261CC6793}"/>
              </a:ext>
            </a:extLst>
          </p:cNvPr>
          <p:cNvSpPr txBox="1"/>
          <p:nvPr/>
        </p:nvSpPr>
        <p:spPr>
          <a:xfrm>
            <a:off x="6868051" y="582747"/>
            <a:ext cx="4662394" cy="707886"/>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4000" b="1" u="sng" dirty="0">
                <a:solidFill>
                  <a:srgbClr val="903163"/>
                </a:solidFill>
                <a:latin typeface="+mj-lt"/>
              </a:rPr>
              <a:t>Business</a:t>
            </a:r>
            <a:r>
              <a:rPr lang="en-US" sz="4000" dirty="0">
                <a:solidFill>
                  <a:srgbClr val="903163"/>
                </a:solidFill>
                <a:latin typeface="+mj-lt"/>
              </a:rPr>
              <a:t> </a:t>
            </a:r>
            <a:r>
              <a:rPr lang="en-US" sz="4000" b="1" u="sng" dirty="0">
                <a:solidFill>
                  <a:schemeClr val="tx1"/>
                </a:solidFill>
                <a:latin typeface="+mj-lt"/>
              </a:rPr>
              <a:t>Problems</a:t>
            </a:r>
            <a:endParaRPr lang="en-US" sz="4000" b="1" u="sng" dirty="0">
              <a:solidFill>
                <a:srgbClr val="903163"/>
              </a:solidFill>
              <a:latin typeface="+mj-lt"/>
            </a:endParaRPr>
          </a:p>
        </p:txBody>
      </p:sp>
      <p:sp>
        <p:nvSpPr>
          <p:cNvPr id="13" name="Rectangle 12">
            <a:extLst>
              <a:ext uri="{FF2B5EF4-FFF2-40B4-BE49-F238E27FC236}">
                <a16:creationId xmlns:a16="http://schemas.microsoft.com/office/drawing/2014/main" id="{78CAA658-C86C-7A97-23AD-1F7E0B1533BC}"/>
              </a:ext>
            </a:extLst>
          </p:cNvPr>
          <p:cNvSpPr/>
          <p:nvPr/>
        </p:nvSpPr>
        <p:spPr>
          <a:xfrm>
            <a:off x="0" y="465587"/>
            <a:ext cx="576000" cy="90000"/>
          </a:xfrm>
          <a:prstGeom prst="rect">
            <a:avLst/>
          </a:prstGeom>
          <a:solidFill>
            <a:srgbClr val="4D14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1B59332-5812-C529-D10C-ABED1A6C2F23}"/>
              </a:ext>
            </a:extLst>
          </p:cNvPr>
          <p:cNvSpPr/>
          <p:nvPr/>
        </p:nvSpPr>
        <p:spPr>
          <a:xfrm>
            <a:off x="11616000" y="457198"/>
            <a:ext cx="576000" cy="97200"/>
          </a:xfrm>
          <a:prstGeom prst="rect">
            <a:avLst/>
          </a:prstGeom>
          <a:solidFill>
            <a:srgbClr val="969F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4515241-AF3A-3CD7-D9F6-B8EC98060E32}"/>
              </a:ext>
            </a:extLst>
          </p:cNvPr>
          <p:cNvSpPr txBox="1"/>
          <p:nvPr/>
        </p:nvSpPr>
        <p:spPr>
          <a:xfrm>
            <a:off x="11322996" y="6460493"/>
            <a:ext cx="739706" cy="369332"/>
          </a:xfrm>
          <a:prstGeom prst="rect">
            <a:avLst/>
          </a:prstGeom>
          <a:noFill/>
        </p:spPr>
        <p:txBody>
          <a:bodyPr wrap="square" rtlCol="0">
            <a:spAutoFit/>
          </a:bodyPr>
          <a:lstStyle/>
          <a:p>
            <a:r>
              <a:rPr lang="en-IN" dirty="0">
                <a:solidFill>
                  <a:schemeClr val="bg1">
                    <a:lumMod val="65000"/>
                  </a:schemeClr>
                </a:solidFill>
                <a:latin typeface="Gabriola" panose="04040605051002020D02" pitchFamily="82" charset="0"/>
              </a:rPr>
              <a:t>Page- 9</a:t>
            </a:r>
            <a:endParaRPr lang="en-US" dirty="0">
              <a:solidFill>
                <a:schemeClr val="bg1">
                  <a:lumMod val="65000"/>
                </a:schemeClr>
              </a:solidFill>
              <a:latin typeface="Gabriola" panose="04040605051002020D02" pitchFamily="82" charset="0"/>
            </a:endParaRPr>
          </a:p>
        </p:txBody>
      </p:sp>
      <p:pic>
        <p:nvPicPr>
          <p:cNvPr id="29" name="Picture 28" descr="A light bulb with a brain inside&#10;&#10;AI-generated content may be incorrect.">
            <a:extLst>
              <a:ext uri="{FF2B5EF4-FFF2-40B4-BE49-F238E27FC236}">
                <a16:creationId xmlns:a16="http://schemas.microsoft.com/office/drawing/2014/main" id="{514226DB-A32F-80DF-2B7D-B0035894643D}"/>
              </a:ext>
            </a:extLst>
          </p:cNvPr>
          <p:cNvPicPr>
            <a:picLocks noChangeAspect="1"/>
          </p:cNvPicPr>
          <p:nvPr/>
        </p:nvPicPr>
        <p:blipFill>
          <a:blip r:embed="rId5">
            <a:grayscl/>
            <a:alphaModFix amt="80000"/>
            <a:extLst>
              <a:ext uri="{28A0092B-C50C-407E-A947-70E740481C1C}">
                <a14:useLocalDpi xmlns:a14="http://schemas.microsoft.com/office/drawing/2010/main" val="0"/>
              </a:ext>
            </a:extLst>
          </a:blip>
          <a:stretch>
            <a:fillRect/>
          </a:stretch>
        </p:blipFill>
        <p:spPr>
          <a:xfrm>
            <a:off x="6021670" y="486295"/>
            <a:ext cx="1028161" cy="940534"/>
          </a:xfrm>
          <a:prstGeom prst="rect">
            <a:avLst/>
          </a:prstGeom>
          <a:effectLst>
            <a:outerShdw blurRad="50800" dist="38100" algn="l" rotWithShape="0">
              <a:prstClr val="black">
                <a:alpha val="40000"/>
              </a:prstClr>
            </a:outerShdw>
          </a:effectLst>
        </p:spPr>
      </p:pic>
      <p:sp>
        <p:nvSpPr>
          <p:cNvPr id="5" name="Rectangle: Rounded Corners 4">
            <a:extLst>
              <a:ext uri="{FF2B5EF4-FFF2-40B4-BE49-F238E27FC236}">
                <a16:creationId xmlns:a16="http://schemas.microsoft.com/office/drawing/2014/main" id="{6F5BFCE1-6040-D605-8627-393AA2D02471}"/>
              </a:ext>
            </a:extLst>
          </p:cNvPr>
          <p:cNvSpPr/>
          <p:nvPr/>
        </p:nvSpPr>
        <p:spPr>
          <a:xfrm>
            <a:off x="576120" y="1290412"/>
            <a:ext cx="5186641" cy="3124441"/>
          </a:xfrm>
          <a:prstGeom prst="roundRect">
            <a:avLst/>
          </a:prstGeom>
          <a:solidFill>
            <a:srgbClr val="FFFFFF"/>
          </a:solidFill>
          <a:ln>
            <a:noFill/>
          </a:ln>
          <a:effectLst>
            <a:glow>
              <a:schemeClr val="accent1">
                <a:alpha val="40000"/>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6" name="TextBox 35">
            <a:extLst>
              <a:ext uri="{FF2B5EF4-FFF2-40B4-BE49-F238E27FC236}">
                <a16:creationId xmlns:a16="http://schemas.microsoft.com/office/drawing/2014/main" id="{BFB3FB3C-C264-1A66-B8CA-442828465742}"/>
              </a:ext>
            </a:extLst>
          </p:cNvPr>
          <p:cNvSpPr txBox="1"/>
          <p:nvPr/>
        </p:nvSpPr>
        <p:spPr>
          <a:xfrm>
            <a:off x="6758033" y="1276720"/>
            <a:ext cx="4662394" cy="707886"/>
          </a:xfrm>
          <a:prstGeom prst="rect">
            <a:avLst/>
          </a:prstGeom>
          <a:noFill/>
        </p:spPr>
        <p:txBody>
          <a:bodyPr wrap="square" rtlCol="0">
            <a:spAutoFit/>
          </a:bodyPr>
          <a:lstStyle/>
          <a:p>
            <a:pPr marL="285750" indent="-285750">
              <a:buFont typeface="Wingdings" panose="05000000000000000000" pitchFamily="2" charset="2"/>
              <a:buChar char="q"/>
            </a:pPr>
            <a:r>
              <a:rPr lang="en-US" sz="2000" dirty="0">
                <a:solidFill>
                  <a:schemeClr val="accent6">
                    <a:lumMod val="60000"/>
                    <a:lumOff val="40000"/>
                  </a:schemeClr>
                </a:solidFill>
              </a:rPr>
              <a:t>Identify which churned customers used fiber optic in Internet Service</a:t>
            </a:r>
          </a:p>
        </p:txBody>
      </p:sp>
      <p:sp>
        <p:nvSpPr>
          <p:cNvPr id="37" name="TextBox 36">
            <a:extLst>
              <a:ext uri="{FF2B5EF4-FFF2-40B4-BE49-F238E27FC236}">
                <a16:creationId xmlns:a16="http://schemas.microsoft.com/office/drawing/2014/main" id="{ECA9B617-171E-6FED-3402-5A5A92F61520}"/>
              </a:ext>
            </a:extLst>
          </p:cNvPr>
          <p:cNvSpPr txBox="1"/>
          <p:nvPr/>
        </p:nvSpPr>
        <p:spPr>
          <a:xfrm>
            <a:off x="6758203" y="2059999"/>
            <a:ext cx="4857677" cy="830997"/>
          </a:xfrm>
          <a:prstGeom prst="rect">
            <a:avLst/>
          </a:prstGeom>
          <a:noFill/>
        </p:spPr>
        <p:txBody>
          <a:bodyPr wrap="square" rtlCol="0">
            <a:spAutoFit/>
          </a:bodyPr>
          <a:lstStyle/>
          <a:p>
            <a:r>
              <a:rPr lang="en-IN" sz="1600" b="1" dirty="0">
                <a:solidFill>
                  <a:srgbClr val="FF0000"/>
                </a:solidFill>
                <a:latin typeface="Aptos" panose="020B0004020202020204" pitchFamily="34" charset="0"/>
                <a:ea typeface="Ebrima" panose="02000000000000000000" pitchFamily="2" charset="0"/>
                <a:cs typeface="Ebrima" panose="02000000000000000000" pitchFamily="2" charset="0"/>
              </a:rPr>
              <a:t>Purposes: </a:t>
            </a:r>
            <a:r>
              <a:rPr lang="en-US" sz="1600" dirty="0">
                <a:solidFill>
                  <a:srgbClr val="FF0000"/>
                </a:solidFill>
                <a:latin typeface="Aptos" panose="020B0004020202020204" pitchFamily="34" charset="0"/>
                <a:ea typeface="Ebrima" panose="02000000000000000000" pitchFamily="2" charset="0"/>
                <a:cs typeface="Ebrima" panose="02000000000000000000" pitchFamily="2" charset="0"/>
              </a:rPr>
              <a:t>To check how many churned customers were using Fiber Optic internet service. This helps us see if a specific product is causing customer loss.</a:t>
            </a:r>
          </a:p>
        </p:txBody>
      </p:sp>
      <p:sp>
        <p:nvSpPr>
          <p:cNvPr id="2" name="Rectangle: Rounded Corners 1">
            <a:extLst>
              <a:ext uri="{FF2B5EF4-FFF2-40B4-BE49-F238E27FC236}">
                <a16:creationId xmlns:a16="http://schemas.microsoft.com/office/drawing/2014/main" id="{AEEE795D-5697-B297-95C1-F85B9959B0DE}"/>
              </a:ext>
            </a:extLst>
          </p:cNvPr>
          <p:cNvSpPr/>
          <p:nvPr/>
        </p:nvSpPr>
        <p:spPr>
          <a:xfrm>
            <a:off x="6421628" y="3079782"/>
            <a:ext cx="5186641" cy="3124441"/>
          </a:xfrm>
          <a:prstGeom prst="roundRect">
            <a:avLst/>
          </a:prstGeom>
          <a:solidFill>
            <a:srgbClr val="FFFFFF"/>
          </a:solidFill>
          <a:ln>
            <a:noFill/>
          </a:ln>
          <a:effectLst>
            <a:glow>
              <a:schemeClr val="accent1">
                <a:alpha val="40000"/>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8" name="TextBox 7">
            <a:extLst>
              <a:ext uri="{FF2B5EF4-FFF2-40B4-BE49-F238E27FC236}">
                <a16:creationId xmlns:a16="http://schemas.microsoft.com/office/drawing/2014/main" id="{C561086F-A5A7-80F2-E9C2-E2589C4A96FB}"/>
              </a:ext>
            </a:extLst>
          </p:cNvPr>
          <p:cNvSpPr txBox="1"/>
          <p:nvPr/>
        </p:nvSpPr>
        <p:spPr>
          <a:xfrm>
            <a:off x="855814" y="4725492"/>
            <a:ext cx="4319080" cy="830997"/>
          </a:xfrm>
          <a:prstGeom prst="rect">
            <a:avLst/>
          </a:prstGeom>
          <a:noFill/>
        </p:spPr>
        <p:txBody>
          <a:bodyPr wrap="square" rtlCol="0">
            <a:spAutoFit/>
          </a:bodyPr>
          <a:lstStyle/>
          <a:p>
            <a:r>
              <a:rPr lang="en-IN" sz="1600" b="1" dirty="0">
                <a:solidFill>
                  <a:srgbClr val="00A84C"/>
                </a:solidFill>
                <a:latin typeface="Aptos" panose="020B0004020202020204" pitchFamily="34" charset="0"/>
              </a:rPr>
              <a:t>Insights: </a:t>
            </a:r>
            <a:r>
              <a:rPr lang="en-IN" sz="1600" dirty="0">
                <a:solidFill>
                  <a:srgbClr val="00A84C"/>
                </a:solidFill>
                <a:latin typeface="Aptos" panose="020B0004020202020204" pitchFamily="34" charset="0"/>
              </a:rPr>
              <a:t>We need to investigate the Fiber Optic service. problems could include high price or poor customer support. </a:t>
            </a:r>
            <a:endParaRPr lang="en-US" sz="1600" dirty="0">
              <a:solidFill>
                <a:srgbClr val="00A84C"/>
              </a:solidFill>
              <a:latin typeface="Aptos" panose="020B0004020202020204" pitchFamily="34" charset="0"/>
            </a:endParaRPr>
          </a:p>
        </p:txBody>
      </p:sp>
      <p:pic>
        <p:nvPicPr>
          <p:cNvPr id="9" name="Picture 8">
            <a:extLst>
              <a:ext uri="{FF2B5EF4-FFF2-40B4-BE49-F238E27FC236}">
                <a16:creationId xmlns:a16="http://schemas.microsoft.com/office/drawing/2014/main" id="{EB467E6F-B83F-81D9-904C-E466A84EE46C}"/>
              </a:ext>
              <a:ext uri="{C183D7F6-B498-43B3-948B-1728B52AA6E4}">
                <adec:decorative xmlns:adec="http://schemas.microsoft.com/office/drawing/2017/decorative" val="1"/>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30000"/>
                    </a14:imgEffect>
                  </a14:imgLayer>
                </a14:imgProps>
              </a:ext>
              <a:ext uri="{28A0092B-C50C-407E-A947-70E740481C1C}">
                <a14:useLocalDpi xmlns:a14="http://schemas.microsoft.com/office/drawing/2010/main" val="0"/>
              </a:ext>
            </a:extLst>
          </a:blip>
          <a:srcRect/>
          <a:stretch/>
        </p:blipFill>
        <p:spPr>
          <a:xfrm>
            <a:off x="6532596" y="3660878"/>
            <a:ext cx="4981576" cy="1866780"/>
          </a:xfrm>
          <a:prstGeom prst="rect">
            <a:avLst/>
          </a:prstGeom>
        </p:spPr>
      </p:pic>
      <p:pic>
        <p:nvPicPr>
          <p:cNvPr id="11" name="Picture 10">
            <a:extLst>
              <a:ext uri="{FF2B5EF4-FFF2-40B4-BE49-F238E27FC236}">
                <a16:creationId xmlns:a16="http://schemas.microsoft.com/office/drawing/2014/main" id="{D68D7682-BA91-DB2C-7897-3D9929234A45}"/>
              </a:ext>
              <a:ext uri="{C183D7F6-B498-43B3-948B-1728B52AA6E4}">
                <adec:decorative xmlns:adec="http://schemas.microsoft.com/office/drawing/2017/decorative" val="1"/>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30000"/>
                    </a14:imgEffect>
                  </a14:imgLayer>
                </a14:imgProps>
              </a:ext>
              <a:ext uri="{28A0092B-C50C-407E-A947-70E740481C1C}">
                <a14:useLocalDpi xmlns:a14="http://schemas.microsoft.com/office/drawing/2010/main" val="0"/>
              </a:ext>
            </a:extLst>
          </a:blip>
          <a:srcRect/>
          <a:stretch/>
        </p:blipFill>
        <p:spPr>
          <a:xfrm>
            <a:off x="1257245" y="1659579"/>
            <a:ext cx="3677067" cy="2402878"/>
          </a:xfrm>
          <a:prstGeom prst="rect">
            <a:avLst/>
          </a:prstGeom>
        </p:spPr>
      </p:pic>
    </p:spTree>
    <p:extLst>
      <p:ext uri="{BB962C8B-B14F-4D97-AF65-F5344CB8AC3E}">
        <p14:creationId xmlns:p14="http://schemas.microsoft.com/office/powerpoint/2010/main" val="364515624"/>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Dividend</Template>
  <TotalTime>3628</TotalTime>
  <Words>1627</Words>
  <Application>Microsoft Office PowerPoint</Application>
  <PresentationFormat>Widescreen</PresentationFormat>
  <Paragraphs>178</Paragraphs>
  <Slides>24</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Aptos</vt:lpstr>
      <vt:lpstr>Arial</vt:lpstr>
      <vt:lpstr>Britannic Bold</vt:lpstr>
      <vt:lpstr>Centaur</vt:lpstr>
      <vt:lpstr>Gabriola</vt:lpstr>
      <vt:lpstr>Gill Sans MT</vt:lpstr>
      <vt:lpstr>Wingdings</vt:lpstr>
      <vt:lpstr>Wingdings 2</vt:lpstr>
      <vt:lpstr>Dividend</vt:lpstr>
      <vt:lpstr>Telecom Customer Churn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ANJAN PAUL</dc:creator>
  <cp:lastModifiedBy>ANJAN PAUL</cp:lastModifiedBy>
  <cp:revision>29</cp:revision>
  <dcterms:created xsi:type="dcterms:W3CDTF">2025-10-07T07:32:42Z</dcterms:created>
  <dcterms:modified xsi:type="dcterms:W3CDTF">2025-10-15T07:05:17Z</dcterms:modified>
</cp:coreProperties>
</file>